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handoutMasterIdLst>
    <p:handoutMasterId r:id="rId38"/>
  </p:handoutMasterIdLst>
  <p:sldIdLst>
    <p:sldId id="354" r:id="rId5"/>
    <p:sldId id="356" r:id="rId6"/>
    <p:sldId id="317" r:id="rId7"/>
    <p:sldId id="327" r:id="rId8"/>
    <p:sldId id="326" r:id="rId9"/>
    <p:sldId id="348" r:id="rId10"/>
    <p:sldId id="355" r:id="rId11"/>
    <p:sldId id="324" r:id="rId12"/>
    <p:sldId id="320" r:id="rId13"/>
    <p:sldId id="319" r:id="rId14"/>
    <p:sldId id="321" r:id="rId15"/>
    <p:sldId id="323" r:id="rId16"/>
    <p:sldId id="322" r:id="rId17"/>
    <p:sldId id="328" r:id="rId18"/>
    <p:sldId id="343" r:id="rId19"/>
    <p:sldId id="351" r:id="rId20"/>
    <p:sldId id="352" r:id="rId21"/>
    <p:sldId id="329" r:id="rId22"/>
    <p:sldId id="335" r:id="rId23"/>
    <p:sldId id="342" r:id="rId24"/>
    <p:sldId id="337" r:id="rId25"/>
    <p:sldId id="339" r:id="rId26"/>
    <p:sldId id="344" r:id="rId27"/>
    <p:sldId id="338" r:id="rId28"/>
    <p:sldId id="331" r:id="rId29"/>
    <p:sldId id="349" r:id="rId30"/>
    <p:sldId id="350" r:id="rId31"/>
    <p:sldId id="353" r:id="rId32"/>
    <p:sldId id="330" r:id="rId33"/>
    <p:sldId id="333" r:id="rId34"/>
    <p:sldId id="345" r:id="rId35"/>
    <p:sldId id="347" r:id="rId36"/>
    <p:sldId id="35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estrepo, Jose" initials="RJ" lastIdx="1" clrIdx="0">
    <p:extLst>
      <p:ext uri="{19B8F6BF-5375-455C-9EA6-DF929625EA0E}">
        <p15:presenceInfo xmlns:p15="http://schemas.microsoft.com/office/powerpoint/2012/main" userId="S::jrestrepo@UCSD.EDU::df6e1394-f9a5-460a-bdeb-4e67137c0db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38FE"/>
    <a:srgbClr val="A1B8E1"/>
    <a:srgbClr val="F2F2F2"/>
    <a:srgbClr val="E9EBF5"/>
    <a:srgbClr val="CFD5EA"/>
    <a:srgbClr val="4472C4"/>
    <a:srgbClr val="FFCCCC"/>
    <a:srgbClr val="FF7C80"/>
    <a:srgbClr val="AAAFC7"/>
    <a:srgbClr val="33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>
        <p:scale>
          <a:sx n="150" d="100"/>
          <a:sy n="150" d="100"/>
        </p:scale>
        <p:origin x="-39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4" d="100"/>
          <a:sy n="124" d="100"/>
        </p:scale>
        <p:origin x="3984" y="8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commentAuthors" Target="commentAuthor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AD454CE-DC4C-43A6-AA5D-6155713FE07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3E6ECE-D424-45CA-B234-A32FA6BE53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BFD345-6177-4FF6-B5E5-EBC3448DF808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B268BB-046B-4D8D-8C5B-3EDBD016F5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B5473-E112-459F-BC83-C4CD1F72AF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D6C4E4-1306-4468-AFF5-515B3EAABC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702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9DC86-A443-49DA-9BAA-E59CAEF097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>
                <a:latin typeface="Humnst777 Lt BT" panose="020B0402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4181DB-B50E-401F-BDB4-F6BF50B4C5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Humnst777 Lt BT" panose="020B0402030504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93275B-7C89-48EA-988B-E05C32E82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umnst777 Lt BT" panose="020B0402030504020204" pitchFamily="34" charset="0"/>
              </a:defRPr>
            </a:lvl1pPr>
          </a:lstStyle>
          <a:p>
            <a:fld id="{27F007DB-2FBA-465A-B870-6F1B74BEEA86}" type="datetimeFigureOut">
              <a:rPr lang="en-US" smtClean="0"/>
              <a:pPr/>
              <a:t>3/5/2021</a:t>
            </a:fld>
            <a:endParaRPr lang="en-US" dirty="0">
              <a:latin typeface="Humnst777 Lt BT" panose="020B0402030504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7FD196-74BD-4BD3-9636-4AB6A9FA3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651F60-3FDF-4689-9A95-DCFC4E276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umnst777 Lt BT" panose="020B0402030504020204" pitchFamily="34" charset="0"/>
              </a:defRPr>
            </a:lvl1pPr>
          </a:lstStyle>
          <a:p>
            <a:fld id="{BFE868E6-C5F6-4E82-AD2B-EC92783B93BA}" type="slidenum">
              <a:rPr lang="en-US" smtClean="0"/>
              <a:pPr/>
              <a:t>‹#›</a:t>
            </a:fld>
            <a:endParaRPr lang="en-US" dirty="0">
              <a:latin typeface="Humnst777 Lt BT" panose="020B04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6640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9F83D-EE98-4786-9BB8-E9C2DEBCD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3090CB-8231-4EB4-9D1F-15F32D8CC3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65203D-4568-4D0C-B0E6-C3CFA4D3C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007DB-2FBA-465A-B870-6F1B74BEEA86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7996EB-64F3-49EE-8C69-7509E6520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AA09E-57BA-4558-8D70-685825270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68E6-C5F6-4E82-AD2B-EC92783B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899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16B3045-491C-46B4-8A6D-F0FB6F00B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EB718D-6647-46C5-8ABF-5D37761DB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D9426-5ADF-4A8D-B7DC-4C62EFCEC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007DB-2FBA-465A-B870-6F1B74BEEA86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B8E97-E4DD-421B-B324-73D0A795B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F97C4-765E-4C38-B6E1-C53A79968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68E6-C5F6-4E82-AD2B-EC92783B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874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ACA39-50E0-46A3-9380-7CD16BB701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Humnst777 Lt BT" panose="020B0402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03F07-78F1-4381-9EC0-5D6CE75311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Humnst777 Lt BT" panose="020B0402030504020204" pitchFamily="34" charset="0"/>
              </a:defRPr>
            </a:lvl1pPr>
            <a:lvl2pPr>
              <a:defRPr>
                <a:latin typeface="Humnst777 Lt BT" panose="020B0402030504020204" pitchFamily="34" charset="0"/>
              </a:defRPr>
            </a:lvl2pPr>
            <a:lvl3pPr>
              <a:defRPr>
                <a:latin typeface="Humnst777 Lt BT" panose="020B0402030504020204" pitchFamily="34" charset="0"/>
              </a:defRPr>
            </a:lvl3pPr>
            <a:lvl4pPr>
              <a:defRPr>
                <a:latin typeface="Humnst777 Lt BT" panose="020B0402030504020204" pitchFamily="34" charset="0"/>
              </a:defRPr>
            </a:lvl4pPr>
            <a:lvl5pPr>
              <a:defRPr>
                <a:latin typeface="Humnst777 Lt BT" panose="020B0402030504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14C4AE-35E6-4471-BC08-4C155EB1C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007DB-2FBA-465A-B870-6F1B74BEEA86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F12611-37AE-4AD5-8046-6A10FC231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C66AC1-9787-41CF-8853-DE72EAF7E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78547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40DFD-C411-439B-9B5A-87032834B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latin typeface="Humnst777 Lt BT" panose="020B0402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3FC35F-AB64-482F-93DF-917689EA8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970F65-F288-4135-9F0A-4DAF7918C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umnst777 Lt BT" panose="020B0402030504020204" pitchFamily="34" charset="0"/>
              </a:defRPr>
            </a:lvl1pPr>
          </a:lstStyle>
          <a:p>
            <a:fld id="{27F007DB-2FBA-465A-B870-6F1B74BEEA86}" type="datetimeFigureOut">
              <a:rPr lang="en-US" smtClean="0"/>
              <a:pPr/>
              <a:t>3/5/2021</a:t>
            </a:fld>
            <a:endParaRPr lang="en-US" dirty="0">
              <a:latin typeface="Humnst777 Lt BT" panose="020B0402030504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A7BF6-AA9A-4947-828E-811152ABB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umnst777 Lt BT" panose="020B0402030504020204" pitchFamily="34" charset="0"/>
              </a:defRPr>
            </a:lvl1pPr>
          </a:lstStyle>
          <a:p>
            <a:endParaRPr lang="en-US">
              <a:latin typeface="Humnst777 Lt BT" panose="020B0402030504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51924-AE8C-4497-936E-E61BE6D0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umnst777 Lt BT" panose="020B0402030504020204" pitchFamily="34" charset="0"/>
              </a:defRPr>
            </a:lvl1pPr>
          </a:lstStyle>
          <a:p>
            <a:fld id="{BFE868E6-C5F6-4E82-AD2B-EC92783B93BA}" type="slidenum">
              <a:rPr lang="en-US" smtClean="0"/>
              <a:pPr/>
              <a:t>‹#›</a:t>
            </a:fld>
            <a:endParaRPr lang="en-US">
              <a:latin typeface="Humnst777 Lt BT" panose="020B0402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5194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15B61-E97B-4D8E-9ED3-44C4B2354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Humnst777 Lt BT" panose="020B0402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4370C-2B7E-4416-9E58-87AC871B1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2CF347-1B5B-475F-A8FC-C5DADD1103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C5AC48-DE06-4DE2-9DBF-42B0D50C24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007DB-2FBA-465A-B870-6F1B74BEEA86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0B696F-F42F-4333-A845-7C5219818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72537-94AA-4C12-AA4B-FD621046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68E6-C5F6-4E82-AD2B-EC92783B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7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C1A5C-181C-4CEC-916B-ED69C4712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BE13E1-5AB8-47FD-8385-F266229E72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3541A-4F29-4466-8FDC-FE134B31FE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1D28DB-426F-4098-A6BC-F568255F86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08316F-FBA6-4C0A-81EE-DF5C0FACF5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223F84-3E11-447E-AC91-2939C18AF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007DB-2FBA-465A-B870-6F1B74BEEA86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7568C8F-F7E4-4169-94E3-30C0B72B8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94F790-8CD3-4740-B28E-557B43980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68E6-C5F6-4E82-AD2B-EC92783B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0532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2E35B-FA42-4419-89CA-C301EC5DC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>
                <a:latin typeface="Humnst777 Lt BT" panose="020B0402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8CB9F5-67F3-48A3-949C-79AD026B7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007DB-2FBA-465A-B870-6F1B74BEEA86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521940-82D3-4C37-A335-96B3CF0C3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EEC9A-F841-46B3-8CE9-E9BBE1A9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68E6-C5F6-4E82-AD2B-EC92783B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24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22412E-37ED-403A-AA3E-8C7518440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007DB-2FBA-465A-B870-6F1B74BEEA86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90A25-45EB-458D-B748-8D6A3CB99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525B2-8C9E-4C1A-B7AC-3D4FEDB2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68E6-C5F6-4E82-AD2B-EC92783B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188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83A3D8-DA68-4D01-A516-3DDE80F97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007DB-2FBA-465A-B870-6F1B74BEEA86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B4E14E-F1CB-497B-A8E1-67978C8AE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54E428-0CE8-487F-9E82-1B3EA3C0C8E6}"/>
              </a:ext>
            </a:extLst>
          </p:cNvPr>
          <p:cNvGrpSpPr/>
          <p:nvPr userDrawn="1"/>
        </p:nvGrpSpPr>
        <p:grpSpPr>
          <a:xfrm>
            <a:off x="281313" y="136525"/>
            <a:ext cx="11744380" cy="6500184"/>
            <a:chOff x="259882" y="178907"/>
            <a:chExt cx="11744380" cy="650018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FAC1CA6-4149-4E5A-8288-1B6671C499DE}"/>
                </a:ext>
              </a:extLst>
            </p:cNvPr>
            <p:cNvGrpSpPr/>
            <p:nvPr/>
          </p:nvGrpSpPr>
          <p:grpSpPr>
            <a:xfrm>
              <a:off x="259882" y="178908"/>
              <a:ext cx="11744380" cy="6500183"/>
              <a:chOff x="259882" y="178907"/>
              <a:chExt cx="11744380" cy="6500183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9178B7C-B71E-4E0F-8682-38320F70C4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1775"/>
              <a:stretch/>
            </p:blipFill>
            <p:spPr>
              <a:xfrm rot="16200000">
                <a:off x="1466288" y="-1027497"/>
                <a:ext cx="6500181" cy="8912993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88B51A5-0EFA-4CA7-AFE5-DFBA3DA26E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62374" b="1775"/>
              <a:stretch/>
            </p:blipFill>
            <p:spPr>
              <a:xfrm rot="16200000">
                <a:off x="7127588" y="1802415"/>
                <a:ext cx="6500181" cy="3253166"/>
              </a:xfrm>
              <a:prstGeom prst="rect">
                <a:avLst/>
              </a:prstGeom>
            </p:spPr>
          </p:pic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F669CFF-BC7D-4A43-BB62-68E849A49F65}"/>
                </a:ext>
              </a:extLst>
            </p:cNvPr>
            <p:cNvSpPr/>
            <p:nvPr/>
          </p:nvSpPr>
          <p:spPr>
            <a:xfrm>
              <a:off x="259882" y="178907"/>
              <a:ext cx="11737232" cy="6500184"/>
            </a:xfrm>
            <a:prstGeom prst="rect">
              <a:avLst/>
            </a:prstGeom>
            <a:noFill/>
            <a:ln w="3810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</p:grpSp>
      <p:sp>
        <p:nvSpPr>
          <p:cNvPr id="13" name="Slide Number Placeholder 6">
            <a:extLst>
              <a:ext uri="{FF2B5EF4-FFF2-40B4-BE49-F238E27FC236}">
                <a16:creationId xmlns:a16="http://schemas.microsoft.com/office/drawing/2014/main" id="{C96F8C9F-EC73-44D6-9C86-4D31378FC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4306" y="6313965"/>
            <a:ext cx="2743200" cy="365125"/>
          </a:xfrm>
        </p:spPr>
        <p:txBody>
          <a:bodyPr/>
          <a:lstStyle/>
          <a:p>
            <a:fld id="{BFE868E6-C5F6-4E82-AD2B-EC92783B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04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E3A31-2BA1-420F-8729-B9A465EE2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585ABC-5976-48D3-8E89-9EDD5EF215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37A4D9-A6B9-4DB2-80D8-79A641625A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D1F7F7-F0FE-4475-A192-2FF883443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007DB-2FBA-465A-B870-6F1B74BEEA86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DB775D-1177-4440-9117-E99005F24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95BE2-12AA-4C95-AA8B-30BC68048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E868E6-C5F6-4E82-AD2B-EC92783B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555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0E987B-CD2A-4378-BD92-885140492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CCAEAC-779B-47A4-AA04-24D171333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9BC46-6F42-491F-BAA7-5F5966B87E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007DB-2FBA-465A-B870-6F1B74BEEA86}" type="datetimeFigureOut">
              <a:rPr lang="en-US" smtClean="0"/>
              <a:t>3/5/2021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DCF009-32A9-47D6-BFA2-5133517D74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CF610-4169-4DF8-8F6D-DB8AD8EEBE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E868E6-C5F6-4E82-AD2B-EC92783B9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081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12" Type="http://schemas.openxmlformats.org/officeDocument/2006/relationships/image" Target="../media/image31.w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www.harrissupplysolutions.com/steel-rebar-sizes-stock.html" TargetMode="External"/><Relationship Id="rId11" Type="http://schemas.openxmlformats.org/officeDocument/2006/relationships/oleObject" Target="../embeddings/oleObject2.bin"/><Relationship Id="rId5" Type="http://schemas.openxmlformats.org/officeDocument/2006/relationships/image" Target="../media/image27.png"/><Relationship Id="rId10" Type="http://schemas.openxmlformats.org/officeDocument/2006/relationships/image" Target="../media/image30.wmf"/><Relationship Id="rId4" Type="http://schemas.openxmlformats.org/officeDocument/2006/relationships/image" Target="../media/image26.png"/><Relationship Id="rId9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13" Type="http://schemas.openxmlformats.org/officeDocument/2006/relationships/oleObject" Target="../embeddings/oleObject5.bin"/><Relationship Id="rId3" Type="http://schemas.openxmlformats.org/officeDocument/2006/relationships/image" Target="../media/image25.png"/><Relationship Id="rId7" Type="http://schemas.openxmlformats.org/officeDocument/2006/relationships/package" Target="../embeddings/Microsoft_Excel_Worksheet.xlsx"/><Relationship Id="rId12" Type="http://schemas.openxmlformats.org/officeDocument/2006/relationships/image" Target="../media/image38.wmf"/><Relationship Id="rId2" Type="http://schemas.openxmlformats.org/officeDocument/2006/relationships/image" Target="../media/image24.png"/><Relationship Id="rId16" Type="http://schemas.openxmlformats.org/officeDocument/2006/relationships/image" Target="../media/image40.wm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wmf"/><Relationship Id="rId11" Type="http://schemas.openxmlformats.org/officeDocument/2006/relationships/oleObject" Target="../embeddings/oleObject4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37.emf"/><Relationship Id="rId4" Type="http://schemas.openxmlformats.org/officeDocument/2006/relationships/image" Target="../media/image26.png"/><Relationship Id="rId9" Type="http://schemas.openxmlformats.org/officeDocument/2006/relationships/package" Target="../embeddings/Microsoft_Excel_Worksheet1.xlsx"/><Relationship Id="rId14" Type="http://schemas.openxmlformats.org/officeDocument/2006/relationships/image" Target="../media/image39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image" Target="../media/image25.png"/><Relationship Id="rId7" Type="http://schemas.openxmlformats.org/officeDocument/2006/relationships/image" Target="../media/image37.emf"/><Relationship Id="rId12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package" Target="../embeddings/Microsoft_Excel_Worksheet1.xlsx"/><Relationship Id="rId11" Type="http://schemas.openxmlformats.org/officeDocument/2006/relationships/image" Target="../media/image43.png"/><Relationship Id="rId5" Type="http://schemas.openxmlformats.org/officeDocument/2006/relationships/image" Target="../media/image35.wmf"/><Relationship Id="rId10" Type="http://schemas.openxmlformats.org/officeDocument/2006/relationships/image" Target="../media/image42.png"/><Relationship Id="rId4" Type="http://schemas.openxmlformats.org/officeDocument/2006/relationships/oleObject" Target="../embeddings/oleObject7.bin"/><Relationship Id="rId9" Type="http://schemas.openxmlformats.org/officeDocument/2006/relationships/image" Target="../media/image41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48.wmf"/><Relationship Id="rId7" Type="http://schemas.openxmlformats.org/officeDocument/2006/relationships/package" Target="../embeddings/Microsoft_Excel_Worksheet1.xlsx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wmf"/><Relationship Id="rId11" Type="http://schemas.openxmlformats.org/officeDocument/2006/relationships/image" Target="../media/image47.png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32.png"/><Relationship Id="rId4" Type="http://schemas.openxmlformats.org/officeDocument/2006/relationships/image" Target="../media/image42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wmf"/><Relationship Id="rId4" Type="http://schemas.openxmlformats.org/officeDocument/2006/relationships/oleObject" Target="../embeddings/oleObject12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4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jpeg"/><Relationship Id="rId5" Type="http://schemas.openxmlformats.org/officeDocument/2006/relationships/image" Target="../media/image55.wmf"/><Relationship Id="rId4" Type="http://schemas.openxmlformats.org/officeDocument/2006/relationships/oleObject" Target="../embeddings/oleObject13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4" Type="http://schemas.openxmlformats.org/officeDocument/2006/relationships/image" Target="../media/image56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7" Type="http://schemas.openxmlformats.org/officeDocument/2006/relationships/image" Target="../media/image6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w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image" Target="../media/image68.png"/><Relationship Id="rId7" Type="http://schemas.openxmlformats.org/officeDocument/2006/relationships/oleObject" Target="../embeddings/oleObject17.bin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5.jpeg"/><Relationship Id="rId11" Type="http://schemas.openxmlformats.org/officeDocument/2006/relationships/image" Target="../media/image72.wmf"/><Relationship Id="rId5" Type="http://schemas.openxmlformats.org/officeDocument/2006/relationships/image" Target="../media/image69.wmf"/><Relationship Id="rId10" Type="http://schemas.openxmlformats.org/officeDocument/2006/relationships/oleObject" Target="../embeddings/oleObject18.bin"/><Relationship Id="rId4" Type="http://schemas.openxmlformats.org/officeDocument/2006/relationships/oleObject" Target="../embeddings/oleObject16.bin"/><Relationship Id="rId9" Type="http://schemas.openxmlformats.org/officeDocument/2006/relationships/image" Target="../media/image7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74.png"/><Relationship Id="rId7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7.png"/><Relationship Id="rId11" Type="http://schemas.openxmlformats.org/officeDocument/2006/relationships/image" Target="../media/image45.jpeg"/><Relationship Id="rId5" Type="http://schemas.openxmlformats.org/officeDocument/2006/relationships/image" Target="../media/image76.png"/><Relationship Id="rId10" Type="http://schemas.openxmlformats.org/officeDocument/2006/relationships/image" Target="../media/image78.wmf"/><Relationship Id="rId4" Type="http://schemas.openxmlformats.org/officeDocument/2006/relationships/image" Target="../media/image75.png"/><Relationship Id="rId9" Type="http://schemas.openxmlformats.org/officeDocument/2006/relationships/oleObject" Target="../embeddings/oleObject19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cdn.xl.thumbs.canstockphoto.com/trident-shade-picture-drawing_csp44843609.jpg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cid:ii_kl2khx422" TargetMode="External"/><Relationship Id="rId7" Type="http://schemas.openxmlformats.org/officeDocument/2006/relationships/hyperlink" Target="https://www.sheffield.ac.uk/polopoly_fs/1.107474!/image/punching_shear.jpg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png"/><Relationship Id="rId5" Type="http://schemas.openxmlformats.org/officeDocument/2006/relationships/image" Target="cid:ii_kl2khx3v1" TargetMode="External"/><Relationship Id="rId10" Type="http://schemas.openxmlformats.org/officeDocument/2006/relationships/hyperlink" Target="http://www2.hrc-usa.com/downloads/products/HRC400/HRC400-SPEC.pdf" TargetMode="External"/><Relationship Id="rId4" Type="http://schemas.openxmlformats.org/officeDocument/2006/relationships/image" Target="../media/image12.jpeg"/><Relationship Id="rId9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cid:ii_kl2khx3m0" TargetMode="Externa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cid:ii_kl2khx4a3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exumrebarcoupler.com/wp-content/uploads/2020/04/rebar-coupler-blog.jpg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www2.hrc-usa.com/downloads/products/HRC400/HRC400-SPEC.pdf" TargetMode="Externa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B29A92-74BA-44B7-9DD9-ECE45B0F0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32" y="179642"/>
            <a:ext cx="4273825" cy="309703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C7AF2A-18B2-4E1E-8338-81F040C225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2"/>
          <a:stretch/>
        </p:blipFill>
        <p:spPr>
          <a:xfrm>
            <a:off x="337932" y="3241975"/>
            <a:ext cx="4437268" cy="231029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812E706-48AA-43F0-91C3-3409BBF917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68"/>
          <a:stretch/>
        </p:blipFill>
        <p:spPr>
          <a:xfrm>
            <a:off x="337932" y="5486400"/>
            <a:ext cx="4273825" cy="1106973"/>
          </a:xfrm>
          <a:prstGeom prst="rect">
            <a:avLst/>
          </a:prstGeom>
        </p:spPr>
      </p:pic>
      <p:pic>
        <p:nvPicPr>
          <p:cNvPr id="22" name="Picture 21" descr="A picture containing timeline&#10;&#10;Description automatically generated">
            <a:extLst>
              <a:ext uri="{FF2B5EF4-FFF2-40B4-BE49-F238E27FC236}">
                <a16:creationId xmlns:a16="http://schemas.microsoft.com/office/drawing/2014/main" id="{5C7EB273-2AA8-40C4-BBC5-F2A5015016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03" y="179642"/>
            <a:ext cx="4545496" cy="2314770"/>
          </a:xfrm>
          <a:prstGeom prst="rect">
            <a:avLst/>
          </a:prstGeom>
        </p:spPr>
      </p:pic>
      <p:pic>
        <p:nvPicPr>
          <p:cNvPr id="23" name="Picture 22" descr="Diagram&#10;&#10;Description automatically generated">
            <a:extLst>
              <a:ext uri="{FF2B5EF4-FFF2-40B4-BE49-F238E27FC236}">
                <a16:creationId xmlns:a16="http://schemas.microsoft.com/office/drawing/2014/main" id="{1E4D4ED1-B0F4-4113-8096-4EC9995B44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814" y="2546782"/>
            <a:ext cx="4412612" cy="2500892"/>
          </a:xfrm>
          <a:prstGeom prst="rect">
            <a:avLst/>
          </a:prstGeom>
        </p:spPr>
      </p:pic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BDB10F99-2894-415D-A280-5CF1227BF6F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4910" y="5292578"/>
            <a:ext cx="3023281" cy="126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845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F3418A5-E3CB-4706-8445-165BC5E2A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80" y="1796395"/>
            <a:ext cx="7948164" cy="36069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971CFA-24B0-4766-ADDF-17E2032AE112}"/>
              </a:ext>
            </a:extLst>
          </p:cNvPr>
          <p:cNvCxnSpPr/>
          <p:nvPr/>
        </p:nvCxnSpPr>
        <p:spPr>
          <a:xfrm flipH="1">
            <a:off x="7321826" y="4008783"/>
            <a:ext cx="1510748" cy="801756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F8A4EE17-18B8-4FD6-B628-68121437217C}"/>
              </a:ext>
            </a:extLst>
          </p:cNvPr>
          <p:cNvCxnSpPr>
            <a:cxnSpLocks/>
          </p:cNvCxnSpPr>
          <p:nvPr/>
        </p:nvCxnSpPr>
        <p:spPr>
          <a:xfrm flipH="1">
            <a:off x="6096000" y="4008783"/>
            <a:ext cx="1225826" cy="801756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029C55D-0CE3-46B5-BB1C-C7C8A14C9A13}"/>
              </a:ext>
            </a:extLst>
          </p:cNvPr>
          <p:cNvCxnSpPr>
            <a:cxnSpLocks/>
          </p:cNvCxnSpPr>
          <p:nvPr/>
        </p:nvCxnSpPr>
        <p:spPr>
          <a:xfrm flipH="1">
            <a:off x="4877940" y="4008783"/>
            <a:ext cx="1225826" cy="801756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4F4708-7039-42C8-AA3A-1B43A79DE558}"/>
              </a:ext>
            </a:extLst>
          </p:cNvPr>
          <p:cNvCxnSpPr>
            <a:cxnSpLocks/>
          </p:cNvCxnSpPr>
          <p:nvPr/>
        </p:nvCxnSpPr>
        <p:spPr>
          <a:xfrm>
            <a:off x="3701856" y="4008783"/>
            <a:ext cx="1204995" cy="801756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8F5808-B845-4599-8DBE-24C817BF5924}"/>
              </a:ext>
            </a:extLst>
          </p:cNvPr>
          <p:cNvCxnSpPr>
            <a:cxnSpLocks/>
          </p:cNvCxnSpPr>
          <p:nvPr/>
        </p:nvCxnSpPr>
        <p:spPr>
          <a:xfrm>
            <a:off x="2487997" y="4008783"/>
            <a:ext cx="1204995" cy="801756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AECFB7-7E3B-408B-AA54-C37288E3B3CE}"/>
              </a:ext>
            </a:extLst>
          </p:cNvPr>
          <p:cNvCxnSpPr>
            <a:cxnSpLocks/>
          </p:cNvCxnSpPr>
          <p:nvPr/>
        </p:nvCxnSpPr>
        <p:spPr>
          <a:xfrm>
            <a:off x="2478017" y="4008782"/>
            <a:ext cx="6354557" cy="1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C66CAD1-55E7-4EA7-961C-A9D0FFBF3CF3}"/>
              </a:ext>
            </a:extLst>
          </p:cNvPr>
          <p:cNvCxnSpPr>
            <a:cxnSpLocks/>
          </p:cNvCxnSpPr>
          <p:nvPr/>
        </p:nvCxnSpPr>
        <p:spPr>
          <a:xfrm flipV="1">
            <a:off x="8832574" y="3985312"/>
            <a:ext cx="0" cy="1024571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28CD597-5856-4408-97D3-3E7BA505D515}"/>
              </a:ext>
            </a:extLst>
          </p:cNvPr>
          <p:cNvCxnSpPr>
            <a:cxnSpLocks/>
          </p:cNvCxnSpPr>
          <p:nvPr/>
        </p:nvCxnSpPr>
        <p:spPr>
          <a:xfrm flipV="1">
            <a:off x="7321826" y="3971081"/>
            <a:ext cx="0" cy="839458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A6322F2-233A-4AAF-81A0-23A73BEA575B}"/>
              </a:ext>
            </a:extLst>
          </p:cNvPr>
          <p:cNvCxnSpPr>
            <a:cxnSpLocks/>
          </p:cNvCxnSpPr>
          <p:nvPr/>
        </p:nvCxnSpPr>
        <p:spPr>
          <a:xfrm flipV="1">
            <a:off x="6112538" y="4008782"/>
            <a:ext cx="0" cy="839458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79C0FD9-0202-4027-915F-77BF80136BF7}"/>
              </a:ext>
            </a:extLst>
          </p:cNvPr>
          <p:cNvCxnSpPr>
            <a:cxnSpLocks/>
          </p:cNvCxnSpPr>
          <p:nvPr/>
        </p:nvCxnSpPr>
        <p:spPr>
          <a:xfrm flipV="1">
            <a:off x="3701856" y="3985312"/>
            <a:ext cx="0" cy="839458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FA0DEF4-2BD7-4410-A1C1-E9A84AC884A3}"/>
              </a:ext>
            </a:extLst>
          </p:cNvPr>
          <p:cNvCxnSpPr>
            <a:cxnSpLocks/>
          </p:cNvCxnSpPr>
          <p:nvPr/>
        </p:nvCxnSpPr>
        <p:spPr>
          <a:xfrm>
            <a:off x="3701856" y="4810539"/>
            <a:ext cx="3619970" cy="0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207EF010-DD1E-448F-9F8D-F28C3D97ABE5}"/>
              </a:ext>
            </a:extLst>
          </p:cNvPr>
          <p:cNvCxnSpPr>
            <a:cxnSpLocks/>
          </p:cNvCxnSpPr>
          <p:nvPr/>
        </p:nvCxnSpPr>
        <p:spPr>
          <a:xfrm flipV="1">
            <a:off x="4899921" y="2614412"/>
            <a:ext cx="6930" cy="2395471"/>
          </a:xfrm>
          <a:prstGeom prst="line">
            <a:avLst/>
          </a:prstGeom>
          <a:ln w="38100">
            <a:solidFill>
              <a:schemeClr val="tx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414EB0A-02F6-4292-B259-674A40E6114B}"/>
              </a:ext>
            </a:extLst>
          </p:cNvPr>
          <p:cNvCxnSpPr>
            <a:cxnSpLocks/>
          </p:cNvCxnSpPr>
          <p:nvPr/>
        </p:nvCxnSpPr>
        <p:spPr>
          <a:xfrm flipV="1">
            <a:off x="2486049" y="2614411"/>
            <a:ext cx="6930" cy="2395471"/>
          </a:xfrm>
          <a:prstGeom prst="line">
            <a:avLst/>
          </a:prstGeom>
          <a:ln w="38100">
            <a:solidFill>
              <a:schemeClr val="tx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B1DE3851-5C18-4A96-872C-A859DC5E5CC5}"/>
              </a:ext>
            </a:extLst>
          </p:cNvPr>
          <p:cNvSpPr txBox="1"/>
          <p:nvPr/>
        </p:nvSpPr>
        <p:spPr>
          <a:xfrm rot="16200000">
            <a:off x="8554136" y="4386562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77316E-DB37-429F-80B5-8E2B2296E4CA}"/>
              </a:ext>
            </a:extLst>
          </p:cNvPr>
          <p:cNvSpPr txBox="1"/>
          <p:nvPr/>
        </p:nvSpPr>
        <p:spPr>
          <a:xfrm>
            <a:off x="7441561" y="4558635"/>
            <a:ext cx="3561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8 : 15</a:t>
            </a:r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EAA21B5-5D24-4CE4-9870-65208C667E59}"/>
              </a:ext>
            </a:extLst>
          </p:cNvPr>
          <p:cNvSpPr/>
          <p:nvPr/>
        </p:nvSpPr>
        <p:spPr>
          <a:xfrm>
            <a:off x="7942311" y="4251483"/>
            <a:ext cx="327726" cy="180295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9AF3D31-9744-4096-BD8E-7E181F8E303B}"/>
              </a:ext>
            </a:extLst>
          </p:cNvPr>
          <p:cNvSpPr txBox="1"/>
          <p:nvPr/>
        </p:nvSpPr>
        <p:spPr>
          <a:xfrm rot="16200000">
            <a:off x="7712388" y="423833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E94EEE4A-C4E5-44E8-B6A6-4960E4000290}"/>
              </a:ext>
            </a:extLst>
          </p:cNvPr>
          <p:cNvSpPr/>
          <p:nvPr/>
        </p:nvSpPr>
        <p:spPr>
          <a:xfrm>
            <a:off x="7240593" y="4732099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3847FF6-275E-4FB4-8784-D8F4D98E3E01}"/>
              </a:ext>
            </a:extLst>
          </p:cNvPr>
          <p:cNvSpPr/>
          <p:nvPr/>
        </p:nvSpPr>
        <p:spPr>
          <a:xfrm>
            <a:off x="8756008" y="4927349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6807B38-3F6C-4E6D-B5B2-50105A973DCC}"/>
              </a:ext>
            </a:extLst>
          </p:cNvPr>
          <p:cNvSpPr txBox="1"/>
          <p:nvPr/>
        </p:nvSpPr>
        <p:spPr>
          <a:xfrm>
            <a:off x="7887041" y="4080627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487.5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1ADA059-1A2F-4C9B-B134-0698AEF706B0}"/>
              </a:ext>
            </a:extLst>
          </p:cNvPr>
          <p:cNvSpPr/>
          <p:nvPr/>
        </p:nvSpPr>
        <p:spPr>
          <a:xfrm>
            <a:off x="8756008" y="3917592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9136218-A956-46E1-A825-79CD4409B4A4}"/>
              </a:ext>
            </a:extLst>
          </p:cNvPr>
          <p:cNvSpPr/>
          <p:nvPr/>
        </p:nvSpPr>
        <p:spPr>
          <a:xfrm>
            <a:off x="7240593" y="3927097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9840F39-C10A-47E5-9676-356C50CF8DF1}"/>
              </a:ext>
            </a:extLst>
          </p:cNvPr>
          <p:cNvSpPr txBox="1"/>
          <p:nvPr/>
        </p:nvSpPr>
        <p:spPr>
          <a:xfrm>
            <a:off x="7869828" y="3795902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487.5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B2922CD-34CC-4DFB-8A5A-DEBD0EC841C5}"/>
              </a:ext>
            </a:extLst>
          </p:cNvPr>
          <p:cNvSpPr txBox="1"/>
          <p:nvPr/>
        </p:nvSpPr>
        <p:spPr>
          <a:xfrm rot="16200000">
            <a:off x="7032410" y="432818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1DAE0D7-6179-4105-85C0-9CEE7687A526}"/>
              </a:ext>
            </a:extLst>
          </p:cNvPr>
          <p:cNvSpPr/>
          <p:nvPr/>
        </p:nvSpPr>
        <p:spPr>
          <a:xfrm>
            <a:off x="6039385" y="4728037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E2C9F8D-432C-4F3E-B577-8F20B5A56F16}"/>
              </a:ext>
            </a:extLst>
          </p:cNvPr>
          <p:cNvSpPr/>
          <p:nvPr/>
        </p:nvSpPr>
        <p:spPr>
          <a:xfrm>
            <a:off x="6039385" y="3923035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535C78E2-CC4F-4C6D-95CD-B9A76371EAB1}"/>
              </a:ext>
            </a:extLst>
          </p:cNvPr>
          <p:cNvSpPr/>
          <p:nvPr/>
        </p:nvSpPr>
        <p:spPr>
          <a:xfrm>
            <a:off x="3617866" y="4737568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64D3C709-667D-4E52-AC92-8C7FB577B6D6}"/>
              </a:ext>
            </a:extLst>
          </p:cNvPr>
          <p:cNvSpPr/>
          <p:nvPr/>
        </p:nvSpPr>
        <p:spPr>
          <a:xfrm>
            <a:off x="3617866" y="3932566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7605BA6-9E50-4618-9363-FDABC1C8FCDB}"/>
              </a:ext>
            </a:extLst>
          </p:cNvPr>
          <p:cNvSpPr/>
          <p:nvPr/>
        </p:nvSpPr>
        <p:spPr>
          <a:xfrm>
            <a:off x="4825179" y="4723869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5B5ECC2-9581-4984-9A87-9C912B33F721}"/>
              </a:ext>
            </a:extLst>
          </p:cNvPr>
          <p:cNvSpPr/>
          <p:nvPr/>
        </p:nvSpPr>
        <p:spPr>
          <a:xfrm>
            <a:off x="2414634" y="3924104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F19BF13-C578-47E4-B6B3-390B69455738}"/>
              </a:ext>
            </a:extLst>
          </p:cNvPr>
          <p:cNvSpPr txBox="1"/>
          <p:nvPr/>
        </p:nvSpPr>
        <p:spPr>
          <a:xfrm rot="16200000">
            <a:off x="5837330" y="4347724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B2F4109-B94F-4E98-B3AE-742679A09351}"/>
              </a:ext>
            </a:extLst>
          </p:cNvPr>
          <p:cNvSpPr txBox="1"/>
          <p:nvPr/>
        </p:nvSpPr>
        <p:spPr>
          <a:xfrm rot="16200000">
            <a:off x="3375275" y="4347724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422.5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25DD363-083A-4B7C-B0C9-8ED7CB6FA5A2}"/>
              </a:ext>
            </a:extLst>
          </p:cNvPr>
          <p:cNvSpPr txBox="1"/>
          <p:nvPr/>
        </p:nvSpPr>
        <p:spPr>
          <a:xfrm>
            <a:off x="6181675" y="4555915"/>
            <a:ext cx="3177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2 : 3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523E7836-B52A-4E40-98EC-61DF7623B969}"/>
              </a:ext>
            </a:extLst>
          </p:cNvPr>
          <p:cNvSpPr txBox="1"/>
          <p:nvPr/>
        </p:nvSpPr>
        <p:spPr>
          <a:xfrm>
            <a:off x="4944056" y="4547433"/>
            <a:ext cx="3177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2 : 3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64E2802B-A6A2-4A54-980A-2C5FEC6E1823}"/>
              </a:ext>
            </a:extLst>
          </p:cNvPr>
          <p:cNvSpPr txBox="1"/>
          <p:nvPr/>
        </p:nvSpPr>
        <p:spPr>
          <a:xfrm>
            <a:off x="4476046" y="4534216"/>
            <a:ext cx="3177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2 : 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095199D-6B41-4DD7-8B2D-5C9C79039D93}"/>
              </a:ext>
            </a:extLst>
          </p:cNvPr>
          <p:cNvSpPr txBox="1"/>
          <p:nvPr/>
        </p:nvSpPr>
        <p:spPr>
          <a:xfrm>
            <a:off x="3297842" y="4554162"/>
            <a:ext cx="3177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2 : 3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8719AA1-8128-41C0-86B5-CF57A8F0ED03}"/>
              </a:ext>
            </a:extLst>
          </p:cNvPr>
          <p:cNvSpPr/>
          <p:nvPr/>
        </p:nvSpPr>
        <p:spPr>
          <a:xfrm>
            <a:off x="6511213" y="4266625"/>
            <a:ext cx="327726" cy="205356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D5C2E66-C0E0-40AD-862E-4C688B751D30}"/>
              </a:ext>
            </a:extLst>
          </p:cNvPr>
          <p:cNvSpPr txBox="1"/>
          <p:nvPr/>
        </p:nvSpPr>
        <p:spPr>
          <a:xfrm rot="16200000">
            <a:off x="6268109" y="427135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4F1E7124-973A-4A40-9606-D7D15DF4C855}"/>
              </a:ext>
            </a:extLst>
          </p:cNvPr>
          <p:cNvSpPr/>
          <p:nvPr/>
        </p:nvSpPr>
        <p:spPr>
          <a:xfrm>
            <a:off x="5285422" y="4263647"/>
            <a:ext cx="327726" cy="235505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3470FDD-87E3-4FE6-B0D2-D52F354686F5}"/>
              </a:ext>
            </a:extLst>
          </p:cNvPr>
          <p:cNvSpPr/>
          <p:nvPr/>
        </p:nvSpPr>
        <p:spPr>
          <a:xfrm flipH="1">
            <a:off x="4163224" y="4270235"/>
            <a:ext cx="327726" cy="205356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A47492D-6039-43BA-82CF-3F426F24374A}"/>
              </a:ext>
            </a:extLst>
          </p:cNvPr>
          <p:cNvSpPr/>
          <p:nvPr/>
        </p:nvSpPr>
        <p:spPr>
          <a:xfrm flipH="1">
            <a:off x="2968572" y="4263648"/>
            <a:ext cx="327726" cy="205356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DD7038F-86AF-4DCA-9D7F-11B98A599F9D}"/>
              </a:ext>
            </a:extLst>
          </p:cNvPr>
          <p:cNvSpPr txBox="1"/>
          <p:nvPr/>
        </p:nvSpPr>
        <p:spPr>
          <a:xfrm rot="16200000">
            <a:off x="5003615" y="426271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E1C4DF2-ACB9-4474-9106-7923FA9DA49F}"/>
              </a:ext>
            </a:extLst>
          </p:cNvPr>
          <p:cNvSpPr txBox="1"/>
          <p:nvPr/>
        </p:nvSpPr>
        <p:spPr>
          <a:xfrm>
            <a:off x="4171676" y="4086495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633.5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E3DDFE2-4155-4E0C-B468-B87B83262742}"/>
              </a:ext>
            </a:extLst>
          </p:cNvPr>
          <p:cNvSpPr txBox="1"/>
          <p:nvPr/>
        </p:nvSpPr>
        <p:spPr>
          <a:xfrm rot="16200000">
            <a:off x="3167508" y="4277163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422.5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7D341AF-F67A-4B85-BD23-63188F2E94B5}"/>
              </a:ext>
            </a:extLst>
          </p:cNvPr>
          <p:cNvSpPr txBox="1"/>
          <p:nvPr/>
        </p:nvSpPr>
        <p:spPr>
          <a:xfrm>
            <a:off x="5274414" y="409789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390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B9DAFE0-17C2-43E3-8851-507527C14BF9}"/>
              </a:ext>
            </a:extLst>
          </p:cNvPr>
          <p:cNvSpPr txBox="1"/>
          <p:nvPr/>
        </p:nvSpPr>
        <p:spPr>
          <a:xfrm>
            <a:off x="6497026" y="409128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390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1D1BA61-40A5-410B-A6C8-42DE44D34321}"/>
              </a:ext>
            </a:extLst>
          </p:cNvPr>
          <p:cNvSpPr txBox="1"/>
          <p:nvPr/>
        </p:nvSpPr>
        <p:spPr>
          <a:xfrm>
            <a:off x="2981798" y="4085365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633.5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39C994F-DD4F-414A-9CC3-DFA7EB7FE8E2}"/>
              </a:ext>
            </a:extLst>
          </p:cNvPr>
          <p:cNvSpPr txBox="1"/>
          <p:nvPr/>
        </p:nvSpPr>
        <p:spPr>
          <a:xfrm>
            <a:off x="6488506" y="3792249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877.5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C92B46E1-6CBA-4162-BA30-99768129FD26}"/>
              </a:ext>
            </a:extLst>
          </p:cNvPr>
          <p:cNvSpPr txBox="1"/>
          <p:nvPr/>
        </p:nvSpPr>
        <p:spPr>
          <a:xfrm>
            <a:off x="4928832" y="3751573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1267.5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2853C61-1488-4C91-963B-7FA47C491427}"/>
              </a:ext>
            </a:extLst>
          </p:cNvPr>
          <p:cNvSpPr txBox="1"/>
          <p:nvPr/>
        </p:nvSpPr>
        <p:spPr>
          <a:xfrm>
            <a:off x="2899916" y="3760810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633.5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22F8FE3-E6CE-4356-9724-A939B826A32A}"/>
              </a:ext>
            </a:extLst>
          </p:cNvPr>
          <p:cNvSpPr txBox="1"/>
          <p:nvPr/>
        </p:nvSpPr>
        <p:spPr>
          <a:xfrm rot="16200000">
            <a:off x="4613361" y="3181237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682.5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1B36D6D-74FA-417A-87D6-DFBDE7D14853}"/>
              </a:ext>
            </a:extLst>
          </p:cNvPr>
          <p:cNvSpPr txBox="1"/>
          <p:nvPr/>
        </p:nvSpPr>
        <p:spPr>
          <a:xfrm rot="16200000">
            <a:off x="2201594" y="4157847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422.5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BD33805-6629-4B6E-8BBF-BC6631381197}"/>
              </a:ext>
            </a:extLst>
          </p:cNvPr>
          <p:cNvSpPr txBox="1"/>
          <p:nvPr/>
        </p:nvSpPr>
        <p:spPr>
          <a:xfrm>
            <a:off x="4032307" y="4807226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633.5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AF99690-BA44-423B-87B8-67AB0D997D16}"/>
              </a:ext>
            </a:extLst>
          </p:cNvPr>
          <p:cNvSpPr txBox="1"/>
          <p:nvPr/>
        </p:nvSpPr>
        <p:spPr>
          <a:xfrm>
            <a:off x="6494011" y="4798996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487.5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52B0361-2F28-4F41-905B-9913CC55D505}"/>
              </a:ext>
            </a:extLst>
          </p:cNvPr>
          <p:cNvSpPr txBox="1"/>
          <p:nvPr/>
        </p:nvSpPr>
        <p:spPr>
          <a:xfrm>
            <a:off x="5324736" y="4810539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877.5</a:t>
            </a: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8578B2A-1EF7-4A8B-9B44-848C70EFBDD8}"/>
              </a:ext>
            </a:extLst>
          </p:cNvPr>
          <p:cNvSpPr/>
          <p:nvPr/>
        </p:nvSpPr>
        <p:spPr>
          <a:xfrm>
            <a:off x="4829577" y="2614411"/>
            <a:ext cx="68688" cy="532327"/>
          </a:xfrm>
          <a:custGeom>
            <a:avLst/>
            <a:gdLst>
              <a:gd name="connsiteX0" fmla="*/ 68688 w 68688"/>
              <a:gd name="connsiteY0" fmla="*/ 0 h 532327"/>
              <a:gd name="connsiteX1" fmla="*/ 0 w 68688"/>
              <a:gd name="connsiteY1" fmla="*/ 532327 h 532327"/>
              <a:gd name="connsiteX2" fmla="*/ 68688 w 68688"/>
              <a:gd name="connsiteY2" fmla="*/ 472226 h 532327"/>
              <a:gd name="connsiteX3" fmla="*/ 68688 w 68688"/>
              <a:gd name="connsiteY3" fmla="*/ 0 h 53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88" h="532327">
                <a:moveTo>
                  <a:pt x="68688" y="0"/>
                </a:moveTo>
                <a:lnTo>
                  <a:pt x="0" y="532327"/>
                </a:lnTo>
                <a:lnTo>
                  <a:pt x="68688" y="472226"/>
                </a:lnTo>
                <a:lnTo>
                  <a:pt x="68688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E0FE65C5-7C2C-424A-9851-0108FE56D082}"/>
              </a:ext>
            </a:extLst>
          </p:cNvPr>
          <p:cNvSpPr/>
          <p:nvPr/>
        </p:nvSpPr>
        <p:spPr>
          <a:xfrm flipV="1">
            <a:off x="2417928" y="4484157"/>
            <a:ext cx="68688" cy="532327"/>
          </a:xfrm>
          <a:custGeom>
            <a:avLst/>
            <a:gdLst>
              <a:gd name="connsiteX0" fmla="*/ 68688 w 68688"/>
              <a:gd name="connsiteY0" fmla="*/ 0 h 532327"/>
              <a:gd name="connsiteX1" fmla="*/ 0 w 68688"/>
              <a:gd name="connsiteY1" fmla="*/ 532327 h 532327"/>
              <a:gd name="connsiteX2" fmla="*/ 68688 w 68688"/>
              <a:gd name="connsiteY2" fmla="*/ 472226 h 532327"/>
              <a:gd name="connsiteX3" fmla="*/ 68688 w 68688"/>
              <a:gd name="connsiteY3" fmla="*/ 0 h 53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88" h="532327">
                <a:moveTo>
                  <a:pt x="68688" y="0"/>
                </a:moveTo>
                <a:lnTo>
                  <a:pt x="0" y="532327"/>
                </a:lnTo>
                <a:lnTo>
                  <a:pt x="68688" y="472226"/>
                </a:lnTo>
                <a:lnTo>
                  <a:pt x="68688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Arrow: Down 95">
            <a:extLst>
              <a:ext uri="{FF2B5EF4-FFF2-40B4-BE49-F238E27FC236}">
                <a16:creationId xmlns:a16="http://schemas.microsoft.com/office/drawing/2014/main" id="{48B6A6B4-C008-4360-A443-38815D9E7B12}"/>
              </a:ext>
            </a:extLst>
          </p:cNvPr>
          <p:cNvSpPr/>
          <p:nvPr/>
        </p:nvSpPr>
        <p:spPr>
          <a:xfrm>
            <a:off x="8701948" y="5153123"/>
            <a:ext cx="253284" cy="601014"/>
          </a:xfrm>
          <a:prstGeom prst="downArrow">
            <a:avLst>
              <a:gd name="adj1" fmla="val 50000"/>
              <a:gd name="adj2" fmla="val 889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4687AD9C-CACC-4174-A166-6591E4A23316}"/>
              </a:ext>
            </a:extLst>
          </p:cNvPr>
          <p:cNvSpPr txBox="1"/>
          <p:nvPr/>
        </p:nvSpPr>
        <p:spPr>
          <a:xfrm>
            <a:off x="8883730" y="552863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260</a:t>
            </a:r>
          </a:p>
        </p:txBody>
      </p:sp>
      <p:sp>
        <p:nvSpPr>
          <p:cNvPr id="98" name="Rectangle: Rounded Corners 97">
            <a:extLst>
              <a:ext uri="{FF2B5EF4-FFF2-40B4-BE49-F238E27FC236}">
                <a16:creationId xmlns:a16="http://schemas.microsoft.com/office/drawing/2014/main" id="{C9CFF9B0-EBED-4325-99A1-D4DD0EB28762}"/>
              </a:ext>
            </a:extLst>
          </p:cNvPr>
          <p:cNvSpPr/>
          <p:nvPr/>
        </p:nvSpPr>
        <p:spPr>
          <a:xfrm>
            <a:off x="1019560" y="5974064"/>
            <a:ext cx="4626064" cy="28322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660D86C-FB49-4B4F-B650-074A550E139F}"/>
              </a:ext>
            </a:extLst>
          </p:cNvPr>
          <p:cNvSpPr txBox="1"/>
          <p:nvPr/>
        </p:nvSpPr>
        <p:spPr>
          <a:xfrm>
            <a:off x="1020724" y="5992565"/>
            <a:ext cx="47179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SEI= 633.5x6 + 1267.5x12 + 877.5x6 + 487.5x7.5 + 422.5x4 + 260x4x2 + 260x5 = 33,002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D3E9DE47-9DC3-4B55-948E-09FAA4062A31}"/>
              </a:ext>
            </a:extLst>
          </p:cNvPr>
          <p:cNvSpPr txBox="1"/>
          <p:nvPr/>
        </p:nvSpPr>
        <p:spPr>
          <a:xfrm>
            <a:off x="2653424" y="5753750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mnst777 Lt BT" panose="020B0402030504020204" pitchFamily="34" charset="0"/>
              </a:rPr>
              <a:t>Strain energy index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E300C89-E619-488E-A505-2A610653BA0A}"/>
              </a:ext>
            </a:extLst>
          </p:cNvPr>
          <p:cNvSpPr txBox="1"/>
          <p:nvPr/>
        </p:nvSpPr>
        <p:spPr>
          <a:xfrm>
            <a:off x="387229" y="283525"/>
            <a:ext cx="286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Truss Models – Load Case 2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67DB21C-A930-4E5F-87B5-00EB11F517E7}"/>
              </a:ext>
            </a:extLst>
          </p:cNvPr>
          <p:cNvSpPr txBox="1"/>
          <p:nvPr/>
        </p:nvSpPr>
        <p:spPr>
          <a:xfrm rot="16200000">
            <a:off x="4345634" y="4258608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422.5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57818A0-680A-4578-AC17-8EEC2E0FB7FC}"/>
              </a:ext>
            </a:extLst>
          </p:cNvPr>
          <p:cNvSpPr txBox="1"/>
          <p:nvPr/>
        </p:nvSpPr>
        <p:spPr>
          <a:xfrm>
            <a:off x="6566445" y="4487849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838FE"/>
                </a:solidFill>
              </a:rPr>
              <a:t>33.6</a:t>
            </a:r>
            <a:r>
              <a:rPr lang="en-US" sz="1400" baseline="30000" dirty="0">
                <a:solidFill>
                  <a:srgbClr val="3838FE"/>
                </a:solidFill>
              </a:rPr>
              <a:t>o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475AD3B-EA4F-4B38-9C87-39DB6FFD3BFB}"/>
              </a:ext>
            </a:extLst>
          </p:cNvPr>
          <p:cNvSpPr txBox="1"/>
          <p:nvPr/>
        </p:nvSpPr>
        <p:spPr>
          <a:xfrm>
            <a:off x="7881665" y="4545951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838FE"/>
                </a:solidFill>
              </a:rPr>
              <a:t>28.1</a:t>
            </a:r>
            <a:r>
              <a:rPr lang="en-US" sz="1400" baseline="30000" dirty="0">
                <a:solidFill>
                  <a:srgbClr val="3838FE"/>
                </a:solidFill>
              </a:rPr>
              <a:t>o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C7CA352-8F15-4354-917A-D87B4AD9DBA8}"/>
              </a:ext>
            </a:extLst>
          </p:cNvPr>
          <p:cNvSpPr txBox="1"/>
          <p:nvPr/>
        </p:nvSpPr>
        <p:spPr>
          <a:xfrm>
            <a:off x="5244433" y="4494709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838FE"/>
                </a:solidFill>
              </a:rPr>
              <a:t>33.6</a:t>
            </a:r>
            <a:r>
              <a:rPr lang="en-US" sz="1400" baseline="30000" dirty="0">
                <a:solidFill>
                  <a:srgbClr val="3838FE"/>
                </a:solidFill>
              </a:rPr>
              <a:t>o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EE06144-10B9-41B3-B39D-33A0DF42A1C9}"/>
              </a:ext>
            </a:extLst>
          </p:cNvPr>
          <p:cNvSpPr txBox="1"/>
          <p:nvPr/>
        </p:nvSpPr>
        <p:spPr>
          <a:xfrm>
            <a:off x="3966898" y="4510015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838FE"/>
                </a:solidFill>
              </a:rPr>
              <a:t>33.6</a:t>
            </a:r>
            <a:r>
              <a:rPr lang="en-US" sz="1400" baseline="30000" dirty="0">
                <a:solidFill>
                  <a:srgbClr val="3838FE"/>
                </a:solidFill>
              </a:rPr>
              <a:t>o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81B0F61-D478-4101-B5FD-BC0EEFC59F18}"/>
              </a:ext>
            </a:extLst>
          </p:cNvPr>
          <p:cNvSpPr txBox="1"/>
          <p:nvPr/>
        </p:nvSpPr>
        <p:spPr>
          <a:xfrm>
            <a:off x="2836876" y="4535764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838FE"/>
                </a:solidFill>
              </a:rPr>
              <a:t>33.6</a:t>
            </a:r>
            <a:r>
              <a:rPr lang="en-US" sz="1400" baseline="30000" dirty="0">
                <a:solidFill>
                  <a:srgbClr val="3838FE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8314392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258CEA46-A71A-479A-B38D-D04DA0AF57A4}"/>
              </a:ext>
            </a:extLst>
          </p:cNvPr>
          <p:cNvSpPr/>
          <p:nvPr/>
        </p:nvSpPr>
        <p:spPr>
          <a:xfrm>
            <a:off x="1019561" y="5974064"/>
            <a:ext cx="3979450" cy="28322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F3418A5-E3CB-4706-8445-165BC5E2A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80" y="1796395"/>
            <a:ext cx="7948164" cy="36069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971CFA-24B0-4766-ADDF-17E2032AE112}"/>
              </a:ext>
            </a:extLst>
          </p:cNvPr>
          <p:cNvCxnSpPr/>
          <p:nvPr/>
        </p:nvCxnSpPr>
        <p:spPr>
          <a:xfrm flipH="1">
            <a:off x="7321826" y="4008783"/>
            <a:ext cx="1510748" cy="801756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029C55D-0CE3-46B5-BB1C-C7C8A14C9A13}"/>
              </a:ext>
            </a:extLst>
          </p:cNvPr>
          <p:cNvCxnSpPr>
            <a:cxnSpLocks/>
          </p:cNvCxnSpPr>
          <p:nvPr/>
        </p:nvCxnSpPr>
        <p:spPr>
          <a:xfrm flipH="1">
            <a:off x="4877940" y="2760372"/>
            <a:ext cx="2443886" cy="2050167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4F4708-7039-42C8-AA3A-1B43A79DE558}"/>
              </a:ext>
            </a:extLst>
          </p:cNvPr>
          <p:cNvCxnSpPr>
            <a:cxnSpLocks/>
          </p:cNvCxnSpPr>
          <p:nvPr/>
        </p:nvCxnSpPr>
        <p:spPr>
          <a:xfrm>
            <a:off x="2487439" y="2811724"/>
            <a:ext cx="2419412" cy="1998815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AECFB7-7E3B-408B-AA54-C37288E3B3CE}"/>
              </a:ext>
            </a:extLst>
          </p:cNvPr>
          <p:cNvCxnSpPr>
            <a:cxnSpLocks/>
          </p:cNvCxnSpPr>
          <p:nvPr/>
        </p:nvCxnSpPr>
        <p:spPr>
          <a:xfrm>
            <a:off x="2478016" y="3985311"/>
            <a:ext cx="6354558" cy="23472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C66CAD1-55E7-4EA7-961C-A9D0FFBF3CF3}"/>
              </a:ext>
            </a:extLst>
          </p:cNvPr>
          <p:cNvCxnSpPr>
            <a:cxnSpLocks/>
          </p:cNvCxnSpPr>
          <p:nvPr/>
        </p:nvCxnSpPr>
        <p:spPr>
          <a:xfrm flipV="1">
            <a:off x="8832574" y="3985312"/>
            <a:ext cx="0" cy="1024571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28CD597-5856-4408-97D3-3E7BA505D515}"/>
              </a:ext>
            </a:extLst>
          </p:cNvPr>
          <p:cNvCxnSpPr>
            <a:cxnSpLocks/>
          </p:cNvCxnSpPr>
          <p:nvPr/>
        </p:nvCxnSpPr>
        <p:spPr>
          <a:xfrm flipV="1">
            <a:off x="7321826" y="2760372"/>
            <a:ext cx="0" cy="2050167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FA0DEF4-2BD7-4410-A1C1-E9A84AC884A3}"/>
              </a:ext>
            </a:extLst>
          </p:cNvPr>
          <p:cNvCxnSpPr>
            <a:cxnSpLocks/>
          </p:cNvCxnSpPr>
          <p:nvPr/>
        </p:nvCxnSpPr>
        <p:spPr>
          <a:xfrm>
            <a:off x="3676789" y="4798803"/>
            <a:ext cx="3645037" cy="11736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7DE088-ADC5-48F4-9F87-78066221D69E}"/>
              </a:ext>
            </a:extLst>
          </p:cNvPr>
          <p:cNvCxnSpPr>
            <a:cxnSpLocks/>
          </p:cNvCxnSpPr>
          <p:nvPr/>
        </p:nvCxnSpPr>
        <p:spPr>
          <a:xfrm>
            <a:off x="2478016" y="2796022"/>
            <a:ext cx="4843810" cy="0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E1560A-3F49-4EC2-B011-45C55711C48E}"/>
              </a:ext>
            </a:extLst>
          </p:cNvPr>
          <p:cNvCxnSpPr>
            <a:cxnSpLocks/>
          </p:cNvCxnSpPr>
          <p:nvPr/>
        </p:nvCxnSpPr>
        <p:spPr>
          <a:xfrm>
            <a:off x="2462965" y="3985310"/>
            <a:ext cx="1240585" cy="813493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17636E-47EF-485E-B641-960D61C17EA2}"/>
              </a:ext>
            </a:extLst>
          </p:cNvPr>
          <p:cNvCxnSpPr>
            <a:cxnSpLocks/>
          </p:cNvCxnSpPr>
          <p:nvPr/>
        </p:nvCxnSpPr>
        <p:spPr>
          <a:xfrm flipV="1">
            <a:off x="2488347" y="4008784"/>
            <a:ext cx="0" cy="1001099"/>
          </a:xfrm>
          <a:prstGeom prst="line">
            <a:avLst/>
          </a:prstGeom>
          <a:ln w="38100">
            <a:solidFill>
              <a:schemeClr val="tx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A07C36-1355-4648-A67C-E1C3E290AE95}"/>
              </a:ext>
            </a:extLst>
          </p:cNvPr>
          <p:cNvCxnSpPr>
            <a:cxnSpLocks/>
          </p:cNvCxnSpPr>
          <p:nvPr/>
        </p:nvCxnSpPr>
        <p:spPr>
          <a:xfrm>
            <a:off x="3676789" y="3973574"/>
            <a:ext cx="1230062" cy="832344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EE453A-0C6D-496F-B2C8-A9BCAEA4CA45}"/>
              </a:ext>
            </a:extLst>
          </p:cNvPr>
          <p:cNvCxnSpPr>
            <a:cxnSpLocks/>
          </p:cNvCxnSpPr>
          <p:nvPr/>
        </p:nvCxnSpPr>
        <p:spPr>
          <a:xfrm flipV="1">
            <a:off x="3697145" y="3980691"/>
            <a:ext cx="0" cy="825227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CFA1D2-B2F8-4EEC-958C-4F12F586AB8C}"/>
              </a:ext>
            </a:extLst>
          </p:cNvPr>
          <p:cNvCxnSpPr>
            <a:cxnSpLocks/>
          </p:cNvCxnSpPr>
          <p:nvPr/>
        </p:nvCxnSpPr>
        <p:spPr>
          <a:xfrm flipH="1" flipV="1">
            <a:off x="2486601" y="2584361"/>
            <a:ext cx="5709" cy="1252530"/>
          </a:xfrm>
          <a:prstGeom prst="line">
            <a:avLst/>
          </a:prstGeom>
          <a:ln w="38100">
            <a:solidFill>
              <a:schemeClr val="tx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69BC81F-1142-47A4-94A8-8610AD604E87}"/>
              </a:ext>
            </a:extLst>
          </p:cNvPr>
          <p:cNvCxnSpPr>
            <a:cxnSpLocks/>
          </p:cNvCxnSpPr>
          <p:nvPr/>
        </p:nvCxnSpPr>
        <p:spPr>
          <a:xfrm flipV="1">
            <a:off x="4899921" y="2614412"/>
            <a:ext cx="6930" cy="2395471"/>
          </a:xfrm>
          <a:prstGeom prst="line">
            <a:avLst/>
          </a:prstGeom>
          <a:ln w="38100">
            <a:solidFill>
              <a:schemeClr val="tx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92A42FA-5EAB-4C37-ACA2-A97320656A51}"/>
              </a:ext>
            </a:extLst>
          </p:cNvPr>
          <p:cNvSpPr txBox="1"/>
          <p:nvPr/>
        </p:nvSpPr>
        <p:spPr>
          <a:xfrm rot="16200000">
            <a:off x="8554136" y="4386562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74E898-9B47-4539-B088-EEAEB6782BCD}"/>
              </a:ext>
            </a:extLst>
          </p:cNvPr>
          <p:cNvSpPr txBox="1"/>
          <p:nvPr/>
        </p:nvSpPr>
        <p:spPr>
          <a:xfrm>
            <a:off x="7441561" y="4558635"/>
            <a:ext cx="3561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8 : 15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BECBFA-AB74-47C7-A457-ED008A0B53BA}"/>
              </a:ext>
            </a:extLst>
          </p:cNvPr>
          <p:cNvSpPr txBox="1"/>
          <p:nvPr/>
        </p:nvSpPr>
        <p:spPr>
          <a:xfrm>
            <a:off x="6803273" y="2950898"/>
            <a:ext cx="3177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5 : 6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1CB6AA-6983-434D-B7B3-197BB5CDFAE9}"/>
              </a:ext>
            </a:extLst>
          </p:cNvPr>
          <p:cNvSpPr txBox="1"/>
          <p:nvPr/>
        </p:nvSpPr>
        <p:spPr>
          <a:xfrm>
            <a:off x="3286843" y="4558635"/>
            <a:ext cx="3177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2 : 3</a:t>
            </a:r>
            <a:endParaRPr lang="en-US" sz="600" i="1" baseline="30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8B8072-3861-46F1-AE6F-4171494C8E93}"/>
              </a:ext>
            </a:extLst>
          </p:cNvPr>
          <p:cNvSpPr txBox="1"/>
          <p:nvPr/>
        </p:nvSpPr>
        <p:spPr>
          <a:xfrm>
            <a:off x="2663802" y="2983598"/>
            <a:ext cx="3177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5 : 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48DB94-F160-4D85-8109-23E298B151C6}"/>
              </a:ext>
            </a:extLst>
          </p:cNvPr>
          <p:cNvSpPr txBox="1"/>
          <p:nvPr/>
        </p:nvSpPr>
        <p:spPr>
          <a:xfrm>
            <a:off x="3809410" y="4139683"/>
            <a:ext cx="3177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2 : 3</a:t>
            </a:r>
            <a:endParaRPr lang="en-US" sz="600" i="1" baseline="30000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99B091B-085A-4D12-B4E6-6AA3764F4DFB}"/>
              </a:ext>
            </a:extLst>
          </p:cNvPr>
          <p:cNvSpPr/>
          <p:nvPr/>
        </p:nvSpPr>
        <p:spPr>
          <a:xfrm>
            <a:off x="7942311" y="4251483"/>
            <a:ext cx="327726" cy="180295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D25C3C-0760-4A22-932C-BB523B654B24}"/>
              </a:ext>
            </a:extLst>
          </p:cNvPr>
          <p:cNvSpPr txBox="1"/>
          <p:nvPr/>
        </p:nvSpPr>
        <p:spPr>
          <a:xfrm rot="16200000">
            <a:off x="7712388" y="423833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3695D9-7E94-4BD9-B51F-242E2B6FCB06}"/>
              </a:ext>
            </a:extLst>
          </p:cNvPr>
          <p:cNvSpPr txBox="1"/>
          <p:nvPr/>
        </p:nvSpPr>
        <p:spPr>
          <a:xfrm>
            <a:off x="7887041" y="4080627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487.5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ED7ED07-1AF5-4762-AA80-91ACAEC07205}"/>
              </a:ext>
            </a:extLst>
          </p:cNvPr>
          <p:cNvSpPr/>
          <p:nvPr/>
        </p:nvSpPr>
        <p:spPr>
          <a:xfrm>
            <a:off x="2417183" y="2713581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67EE587-C954-4C10-8F06-FD67375DA2AB}"/>
              </a:ext>
            </a:extLst>
          </p:cNvPr>
          <p:cNvSpPr/>
          <p:nvPr/>
        </p:nvSpPr>
        <p:spPr>
          <a:xfrm>
            <a:off x="2417183" y="3930373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498F456-AA91-4B2C-85C0-F33E399E7254}"/>
              </a:ext>
            </a:extLst>
          </p:cNvPr>
          <p:cNvSpPr/>
          <p:nvPr/>
        </p:nvSpPr>
        <p:spPr>
          <a:xfrm>
            <a:off x="3617307" y="3921920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C8D285C-5405-428F-B5CC-12CCCAD4177F}"/>
              </a:ext>
            </a:extLst>
          </p:cNvPr>
          <p:cNvSpPr/>
          <p:nvPr/>
        </p:nvSpPr>
        <p:spPr>
          <a:xfrm>
            <a:off x="3620708" y="4721114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F82D455-A71E-4532-89D8-E7632A9CCB03}"/>
              </a:ext>
            </a:extLst>
          </p:cNvPr>
          <p:cNvSpPr/>
          <p:nvPr/>
        </p:nvSpPr>
        <p:spPr>
          <a:xfrm>
            <a:off x="4826853" y="4732099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1129732-6D82-4F52-8D2C-A719505417E8}"/>
              </a:ext>
            </a:extLst>
          </p:cNvPr>
          <p:cNvSpPr/>
          <p:nvPr/>
        </p:nvSpPr>
        <p:spPr>
          <a:xfrm>
            <a:off x="7245479" y="2713581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E36888D-7E4A-40D5-B632-757BFEF580F7}"/>
              </a:ext>
            </a:extLst>
          </p:cNvPr>
          <p:cNvSpPr/>
          <p:nvPr/>
        </p:nvSpPr>
        <p:spPr>
          <a:xfrm>
            <a:off x="7240593" y="4732099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10AD781-D63A-4E8D-B85C-4F258E37D823}"/>
              </a:ext>
            </a:extLst>
          </p:cNvPr>
          <p:cNvSpPr/>
          <p:nvPr/>
        </p:nvSpPr>
        <p:spPr>
          <a:xfrm>
            <a:off x="8756008" y="3927348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E55B883-BFC1-4AB5-BD63-E3EF66C861F8}"/>
              </a:ext>
            </a:extLst>
          </p:cNvPr>
          <p:cNvSpPr/>
          <p:nvPr/>
        </p:nvSpPr>
        <p:spPr>
          <a:xfrm>
            <a:off x="8756008" y="4927349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6EAFCB0-7347-4F72-AC04-310C499EB4B8}"/>
              </a:ext>
            </a:extLst>
          </p:cNvPr>
          <p:cNvSpPr txBox="1"/>
          <p:nvPr/>
        </p:nvSpPr>
        <p:spPr>
          <a:xfrm>
            <a:off x="4999010" y="258885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312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6FB53A-35D1-4409-9A41-772676A51358}"/>
              </a:ext>
            </a:extLst>
          </p:cNvPr>
          <p:cNvSpPr txBox="1"/>
          <p:nvPr/>
        </p:nvSpPr>
        <p:spPr>
          <a:xfrm>
            <a:off x="5346034" y="3772547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487.5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EDCC956-99F8-4A11-9340-5BB47ABC4D40}"/>
              </a:ext>
            </a:extLst>
          </p:cNvPr>
          <p:cNvSpPr txBox="1"/>
          <p:nvPr/>
        </p:nvSpPr>
        <p:spPr>
          <a:xfrm rot="16200000">
            <a:off x="7032815" y="351564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C29344-EDE7-4F58-B3C8-5BADC88EFA84}"/>
              </a:ext>
            </a:extLst>
          </p:cNvPr>
          <p:cNvSpPr txBox="1"/>
          <p:nvPr/>
        </p:nvSpPr>
        <p:spPr>
          <a:xfrm rot="16200000">
            <a:off x="3374358" y="4261585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162.5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6C3619-C570-4249-9BC3-949CF9639136}"/>
              </a:ext>
            </a:extLst>
          </p:cNvPr>
          <p:cNvSpPr txBox="1"/>
          <p:nvPr/>
        </p:nvSpPr>
        <p:spPr>
          <a:xfrm>
            <a:off x="5337864" y="4810539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487.5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F87028E-4444-46B0-98B3-26C073ED8468}"/>
              </a:ext>
            </a:extLst>
          </p:cNvPr>
          <p:cNvSpPr/>
          <p:nvPr/>
        </p:nvSpPr>
        <p:spPr>
          <a:xfrm>
            <a:off x="6406539" y="3182832"/>
            <a:ext cx="327726" cy="271252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2556664-59DC-4EF5-97A4-94EF47A277D7}"/>
              </a:ext>
            </a:extLst>
          </p:cNvPr>
          <p:cNvSpPr txBox="1"/>
          <p:nvPr/>
        </p:nvSpPr>
        <p:spPr>
          <a:xfrm>
            <a:off x="6389906" y="3011976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312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87FDEBC-C04F-4700-9FF3-BC603AAABE03}"/>
              </a:ext>
            </a:extLst>
          </p:cNvPr>
          <p:cNvSpPr txBox="1"/>
          <p:nvPr/>
        </p:nvSpPr>
        <p:spPr>
          <a:xfrm rot="16200000">
            <a:off x="6153180" y="3210736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09798E4-0A99-4561-94AA-838EC987EDAF}"/>
              </a:ext>
            </a:extLst>
          </p:cNvPr>
          <p:cNvSpPr/>
          <p:nvPr/>
        </p:nvSpPr>
        <p:spPr>
          <a:xfrm flipH="1">
            <a:off x="3025025" y="3182831"/>
            <a:ext cx="327726" cy="271252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119A2D4-668C-4E41-814F-D8962B099B71}"/>
              </a:ext>
            </a:extLst>
          </p:cNvPr>
          <p:cNvSpPr txBox="1"/>
          <p:nvPr/>
        </p:nvSpPr>
        <p:spPr>
          <a:xfrm>
            <a:off x="3038671" y="2995182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312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C0A68B8-2AB3-4085-9C00-2CBBFE175845}"/>
              </a:ext>
            </a:extLst>
          </p:cNvPr>
          <p:cNvSpPr txBox="1"/>
          <p:nvPr/>
        </p:nvSpPr>
        <p:spPr>
          <a:xfrm rot="16200000">
            <a:off x="3274119" y="3228114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BBFECE-D99B-4CF4-9CF3-CCADB66D0AEE}"/>
              </a:ext>
            </a:extLst>
          </p:cNvPr>
          <p:cNvSpPr txBox="1"/>
          <p:nvPr/>
        </p:nvSpPr>
        <p:spPr>
          <a:xfrm rot="16200000">
            <a:off x="2228166" y="3073364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260</a:t>
            </a: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30D5855F-ED1B-4324-842C-F841BE6D814C}"/>
              </a:ext>
            </a:extLst>
          </p:cNvPr>
          <p:cNvSpPr/>
          <p:nvPr/>
        </p:nvSpPr>
        <p:spPr>
          <a:xfrm flipH="1">
            <a:off x="2947668" y="4240240"/>
            <a:ext cx="327726" cy="233022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23720DC-6C15-47D5-98C3-D05721F0E411}"/>
              </a:ext>
            </a:extLst>
          </p:cNvPr>
          <p:cNvSpPr txBox="1"/>
          <p:nvPr/>
        </p:nvSpPr>
        <p:spPr>
          <a:xfrm rot="16200000">
            <a:off x="3132880" y="4254168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162.5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BA536F8-8822-40DA-850D-24A7924B84C2}"/>
              </a:ext>
            </a:extLst>
          </p:cNvPr>
          <p:cNvSpPr txBox="1"/>
          <p:nvPr/>
        </p:nvSpPr>
        <p:spPr>
          <a:xfrm>
            <a:off x="2940974" y="4074296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243.75</a:t>
            </a: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87BE262-CFC7-4CC6-A7A0-2071DDF1BBC1}"/>
              </a:ext>
            </a:extLst>
          </p:cNvPr>
          <p:cNvSpPr/>
          <p:nvPr/>
        </p:nvSpPr>
        <p:spPr>
          <a:xfrm flipV="1">
            <a:off x="4116982" y="4328554"/>
            <a:ext cx="327726" cy="233022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AE05F79-253D-4492-AFF6-68FCB5DBD78E}"/>
              </a:ext>
            </a:extLst>
          </p:cNvPr>
          <p:cNvSpPr txBox="1"/>
          <p:nvPr/>
        </p:nvSpPr>
        <p:spPr>
          <a:xfrm rot="16200000">
            <a:off x="3833968" y="4359643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162.5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92620BD4-6B98-4794-B867-7A6A90A1C9D7}"/>
              </a:ext>
            </a:extLst>
          </p:cNvPr>
          <p:cNvSpPr txBox="1"/>
          <p:nvPr/>
        </p:nvSpPr>
        <p:spPr>
          <a:xfrm>
            <a:off x="4083705" y="4543246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243.75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97C8645-BE74-4AC1-BECE-6DFF79B7A94C}"/>
              </a:ext>
            </a:extLst>
          </p:cNvPr>
          <p:cNvSpPr txBox="1"/>
          <p:nvPr/>
        </p:nvSpPr>
        <p:spPr>
          <a:xfrm>
            <a:off x="4102404" y="4801374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243.75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4F63DAD-1C90-4FB5-B8CB-4A77B07805E5}"/>
              </a:ext>
            </a:extLst>
          </p:cNvPr>
          <p:cNvSpPr txBox="1"/>
          <p:nvPr/>
        </p:nvSpPr>
        <p:spPr>
          <a:xfrm rot="16200000">
            <a:off x="4632018" y="3176972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682.5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07B6A5E-A7AD-425D-9523-D73A89C30F28}"/>
              </a:ext>
            </a:extLst>
          </p:cNvPr>
          <p:cNvSpPr txBox="1"/>
          <p:nvPr/>
        </p:nvSpPr>
        <p:spPr>
          <a:xfrm rot="16200000">
            <a:off x="2184343" y="4220687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162.5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0D12C1-4BFF-466D-878E-341A1370816D}"/>
              </a:ext>
            </a:extLst>
          </p:cNvPr>
          <p:cNvSpPr txBox="1"/>
          <p:nvPr/>
        </p:nvSpPr>
        <p:spPr>
          <a:xfrm>
            <a:off x="1020724" y="5992565"/>
            <a:ext cx="4091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SEI= 312x24 + 243.75x6+ 487.5x25.5 + 162.5x4 + 260x10 + 260x5 = 25,932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1997AA0-86A0-4A04-92A2-A70B0ACBAF71}"/>
              </a:ext>
            </a:extLst>
          </p:cNvPr>
          <p:cNvSpPr txBox="1"/>
          <p:nvPr/>
        </p:nvSpPr>
        <p:spPr>
          <a:xfrm>
            <a:off x="2881988" y="3775880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243.75</a:t>
            </a: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CD762AD-C1F7-4C22-A448-3D2793E5805D}"/>
              </a:ext>
            </a:extLst>
          </p:cNvPr>
          <p:cNvSpPr/>
          <p:nvPr/>
        </p:nvSpPr>
        <p:spPr>
          <a:xfrm>
            <a:off x="4829577" y="2614411"/>
            <a:ext cx="68688" cy="532327"/>
          </a:xfrm>
          <a:custGeom>
            <a:avLst/>
            <a:gdLst>
              <a:gd name="connsiteX0" fmla="*/ 68688 w 68688"/>
              <a:gd name="connsiteY0" fmla="*/ 0 h 532327"/>
              <a:gd name="connsiteX1" fmla="*/ 0 w 68688"/>
              <a:gd name="connsiteY1" fmla="*/ 532327 h 532327"/>
              <a:gd name="connsiteX2" fmla="*/ 68688 w 68688"/>
              <a:gd name="connsiteY2" fmla="*/ 472226 h 532327"/>
              <a:gd name="connsiteX3" fmla="*/ 68688 w 68688"/>
              <a:gd name="connsiteY3" fmla="*/ 0 h 53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88" h="532327">
                <a:moveTo>
                  <a:pt x="68688" y="0"/>
                </a:moveTo>
                <a:lnTo>
                  <a:pt x="0" y="532327"/>
                </a:lnTo>
                <a:lnTo>
                  <a:pt x="68688" y="472226"/>
                </a:lnTo>
                <a:lnTo>
                  <a:pt x="68688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284397CF-4D3D-4A3D-B1C3-EC56F30488A9}"/>
              </a:ext>
            </a:extLst>
          </p:cNvPr>
          <p:cNvSpPr/>
          <p:nvPr/>
        </p:nvSpPr>
        <p:spPr>
          <a:xfrm flipV="1">
            <a:off x="2417928" y="4484157"/>
            <a:ext cx="68688" cy="532327"/>
          </a:xfrm>
          <a:custGeom>
            <a:avLst/>
            <a:gdLst>
              <a:gd name="connsiteX0" fmla="*/ 68688 w 68688"/>
              <a:gd name="connsiteY0" fmla="*/ 0 h 532327"/>
              <a:gd name="connsiteX1" fmla="*/ 0 w 68688"/>
              <a:gd name="connsiteY1" fmla="*/ 532327 h 532327"/>
              <a:gd name="connsiteX2" fmla="*/ 68688 w 68688"/>
              <a:gd name="connsiteY2" fmla="*/ 472226 h 532327"/>
              <a:gd name="connsiteX3" fmla="*/ 68688 w 68688"/>
              <a:gd name="connsiteY3" fmla="*/ 0 h 53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88" h="532327">
                <a:moveTo>
                  <a:pt x="68688" y="0"/>
                </a:moveTo>
                <a:lnTo>
                  <a:pt x="0" y="532327"/>
                </a:lnTo>
                <a:lnTo>
                  <a:pt x="68688" y="472226"/>
                </a:lnTo>
                <a:lnTo>
                  <a:pt x="68688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7809AFFA-EC60-4C9C-8F21-A6789C74E265}"/>
              </a:ext>
            </a:extLst>
          </p:cNvPr>
          <p:cNvSpPr/>
          <p:nvPr/>
        </p:nvSpPr>
        <p:spPr>
          <a:xfrm flipV="1">
            <a:off x="2411474" y="3299791"/>
            <a:ext cx="68688" cy="532327"/>
          </a:xfrm>
          <a:custGeom>
            <a:avLst/>
            <a:gdLst>
              <a:gd name="connsiteX0" fmla="*/ 68688 w 68688"/>
              <a:gd name="connsiteY0" fmla="*/ 0 h 532327"/>
              <a:gd name="connsiteX1" fmla="*/ 0 w 68688"/>
              <a:gd name="connsiteY1" fmla="*/ 532327 h 532327"/>
              <a:gd name="connsiteX2" fmla="*/ 68688 w 68688"/>
              <a:gd name="connsiteY2" fmla="*/ 472226 h 532327"/>
              <a:gd name="connsiteX3" fmla="*/ 68688 w 68688"/>
              <a:gd name="connsiteY3" fmla="*/ 0 h 53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88" h="532327">
                <a:moveTo>
                  <a:pt x="68688" y="0"/>
                </a:moveTo>
                <a:lnTo>
                  <a:pt x="0" y="532327"/>
                </a:lnTo>
                <a:lnTo>
                  <a:pt x="68688" y="472226"/>
                </a:lnTo>
                <a:lnTo>
                  <a:pt x="68688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row: Down 94">
            <a:extLst>
              <a:ext uri="{FF2B5EF4-FFF2-40B4-BE49-F238E27FC236}">
                <a16:creationId xmlns:a16="http://schemas.microsoft.com/office/drawing/2014/main" id="{6A702D91-4725-46B6-ADA0-1731B558CD8A}"/>
              </a:ext>
            </a:extLst>
          </p:cNvPr>
          <p:cNvSpPr/>
          <p:nvPr/>
        </p:nvSpPr>
        <p:spPr>
          <a:xfrm>
            <a:off x="8701948" y="5153123"/>
            <a:ext cx="253284" cy="601014"/>
          </a:xfrm>
          <a:prstGeom prst="downArrow">
            <a:avLst>
              <a:gd name="adj1" fmla="val 50000"/>
              <a:gd name="adj2" fmla="val 889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1B6264B-178B-414F-BF51-2DDCDB4AA987}"/>
              </a:ext>
            </a:extLst>
          </p:cNvPr>
          <p:cNvSpPr txBox="1"/>
          <p:nvPr/>
        </p:nvSpPr>
        <p:spPr>
          <a:xfrm>
            <a:off x="8883730" y="552863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260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B310C36-2DBF-4447-BAC1-E887C57C20FE}"/>
              </a:ext>
            </a:extLst>
          </p:cNvPr>
          <p:cNvSpPr txBox="1"/>
          <p:nvPr/>
        </p:nvSpPr>
        <p:spPr>
          <a:xfrm>
            <a:off x="2593837" y="5753750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mnst777 Lt BT" panose="020B0402030504020204" pitchFamily="34" charset="0"/>
              </a:rPr>
              <a:t>Strain energy index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CB8716C-B85D-416C-8B6A-7CB2B9556B9E}"/>
              </a:ext>
            </a:extLst>
          </p:cNvPr>
          <p:cNvSpPr txBox="1"/>
          <p:nvPr/>
        </p:nvSpPr>
        <p:spPr>
          <a:xfrm>
            <a:off x="387229" y="283525"/>
            <a:ext cx="286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Truss Models – Load Case 2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130706C-3265-4365-AE3F-2FA9290D9214}"/>
              </a:ext>
            </a:extLst>
          </p:cNvPr>
          <p:cNvSpPr txBox="1"/>
          <p:nvPr/>
        </p:nvSpPr>
        <p:spPr>
          <a:xfrm>
            <a:off x="6239473" y="3613541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838FE"/>
                </a:solidFill>
              </a:rPr>
              <a:t>39.8</a:t>
            </a:r>
            <a:r>
              <a:rPr lang="en-US" sz="1400" baseline="30000" dirty="0">
                <a:solidFill>
                  <a:srgbClr val="3838FE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2727750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328BA22B-B702-487D-BA92-899880B45692}"/>
              </a:ext>
            </a:extLst>
          </p:cNvPr>
          <p:cNvSpPr/>
          <p:nvPr/>
        </p:nvSpPr>
        <p:spPr>
          <a:xfrm>
            <a:off x="1019560" y="5974064"/>
            <a:ext cx="4626064" cy="28322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F3418A5-E3CB-4706-8445-165BC5E2A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80" y="1796395"/>
            <a:ext cx="7948164" cy="360695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971CFA-24B0-4766-ADDF-17E2032AE112}"/>
              </a:ext>
            </a:extLst>
          </p:cNvPr>
          <p:cNvCxnSpPr/>
          <p:nvPr/>
        </p:nvCxnSpPr>
        <p:spPr>
          <a:xfrm flipH="1">
            <a:off x="7321826" y="4008783"/>
            <a:ext cx="1510748" cy="801756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029C55D-0CE3-46B5-BB1C-C7C8A14C9A13}"/>
              </a:ext>
            </a:extLst>
          </p:cNvPr>
          <p:cNvCxnSpPr>
            <a:cxnSpLocks/>
          </p:cNvCxnSpPr>
          <p:nvPr/>
        </p:nvCxnSpPr>
        <p:spPr>
          <a:xfrm flipH="1">
            <a:off x="6096000" y="2760372"/>
            <a:ext cx="1225826" cy="1236675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4F4708-7039-42C8-AA3A-1B43A79DE558}"/>
              </a:ext>
            </a:extLst>
          </p:cNvPr>
          <p:cNvCxnSpPr>
            <a:cxnSpLocks/>
          </p:cNvCxnSpPr>
          <p:nvPr/>
        </p:nvCxnSpPr>
        <p:spPr>
          <a:xfrm>
            <a:off x="2512666" y="2796021"/>
            <a:ext cx="1164122" cy="1181142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4AECFB7-7E3B-408B-AA54-C37288E3B3CE}"/>
              </a:ext>
            </a:extLst>
          </p:cNvPr>
          <p:cNvCxnSpPr>
            <a:cxnSpLocks/>
          </p:cNvCxnSpPr>
          <p:nvPr/>
        </p:nvCxnSpPr>
        <p:spPr>
          <a:xfrm>
            <a:off x="2478016" y="3985311"/>
            <a:ext cx="6354558" cy="23472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C66CAD1-55E7-4EA7-961C-A9D0FFBF3CF3}"/>
              </a:ext>
            </a:extLst>
          </p:cNvPr>
          <p:cNvCxnSpPr>
            <a:cxnSpLocks/>
          </p:cNvCxnSpPr>
          <p:nvPr/>
        </p:nvCxnSpPr>
        <p:spPr>
          <a:xfrm flipV="1">
            <a:off x="8832574" y="3985312"/>
            <a:ext cx="0" cy="1024571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28CD597-5856-4408-97D3-3E7BA505D515}"/>
              </a:ext>
            </a:extLst>
          </p:cNvPr>
          <p:cNvCxnSpPr>
            <a:cxnSpLocks/>
          </p:cNvCxnSpPr>
          <p:nvPr/>
        </p:nvCxnSpPr>
        <p:spPr>
          <a:xfrm flipV="1">
            <a:off x="7321826" y="2760372"/>
            <a:ext cx="0" cy="2050167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FA0DEF4-2BD7-4410-A1C1-E9A84AC884A3}"/>
              </a:ext>
            </a:extLst>
          </p:cNvPr>
          <p:cNvCxnSpPr>
            <a:cxnSpLocks/>
          </p:cNvCxnSpPr>
          <p:nvPr/>
        </p:nvCxnSpPr>
        <p:spPr>
          <a:xfrm>
            <a:off x="3676789" y="4798803"/>
            <a:ext cx="3645037" cy="11736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7DE088-ADC5-48F4-9F87-78066221D69E}"/>
              </a:ext>
            </a:extLst>
          </p:cNvPr>
          <p:cNvCxnSpPr>
            <a:cxnSpLocks/>
          </p:cNvCxnSpPr>
          <p:nvPr/>
        </p:nvCxnSpPr>
        <p:spPr>
          <a:xfrm>
            <a:off x="2478016" y="2796022"/>
            <a:ext cx="4843810" cy="0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1E1560A-3F49-4EC2-B011-45C55711C48E}"/>
              </a:ext>
            </a:extLst>
          </p:cNvPr>
          <p:cNvCxnSpPr>
            <a:cxnSpLocks/>
          </p:cNvCxnSpPr>
          <p:nvPr/>
        </p:nvCxnSpPr>
        <p:spPr>
          <a:xfrm>
            <a:off x="2462965" y="3985310"/>
            <a:ext cx="1240585" cy="813493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C17636E-47EF-485E-B641-960D61C17EA2}"/>
              </a:ext>
            </a:extLst>
          </p:cNvPr>
          <p:cNvCxnSpPr>
            <a:cxnSpLocks/>
          </p:cNvCxnSpPr>
          <p:nvPr/>
        </p:nvCxnSpPr>
        <p:spPr>
          <a:xfrm flipV="1">
            <a:off x="2488347" y="4008784"/>
            <a:ext cx="0" cy="1001099"/>
          </a:xfrm>
          <a:prstGeom prst="line">
            <a:avLst/>
          </a:prstGeom>
          <a:ln w="38100">
            <a:solidFill>
              <a:schemeClr val="tx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A07C36-1355-4648-A67C-E1C3E290AE95}"/>
              </a:ext>
            </a:extLst>
          </p:cNvPr>
          <p:cNvCxnSpPr>
            <a:cxnSpLocks/>
          </p:cNvCxnSpPr>
          <p:nvPr/>
        </p:nvCxnSpPr>
        <p:spPr>
          <a:xfrm>
            <a:off x="3676789" y="3973574"/>
            <a:ext cx="1230062" cy="832344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EEE453A-0C6D-496F-B2C8-A9BCAEA4CA45}"/>
              </a:ext>
            </a:extLst>
          </p:cNvPr>
          <p:cNvCxnSpPr>
            <a:cxnSpLocks/>
          </p:cNvCxnSpPr>
          <p:nvPr/>
        </p:nvCxnSpPr>
        <p:spPr>
          <a:xfrm flipV="1">
            <a:off x="3697145" y="3980691"/>
            <a:ext cx="0" cy="825227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CFA1D2-B2F8-4EEC-958C-4F12F586AB8C}"/>
              </a:ext>
            </a:extLst>
          </p:cNvPr>
          <p:cNvCxnSpPr>
            <a:cxnSpLocks/>
          </p:cNvCxnSpPr>
          <p:nvPr/>
        </p:nvCxnSpPr>
        <p:spPr>
          <a:xfrm flipH="1" flipV="1">
            <a:off x="2486601" y="2584361"/>
            <a:ext cx="5709" cy="1252530"/>
          </a:xfrm>
          <a:prstGeom prst="line">
            <a:avLst/>
          </a:prstGeom>
          <a:ln w="38100">
            <a:solidFill>
              <a:schemeClr val="tx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69BC81F-1142-47A4-94A8-8610AD604E87}"/>
              </a:ext>
            </a:extLst>
          </p:cNvPr>
          <p:cNvCxnSpPr>
            <a:cxnSpLocks/>
          </p:cNvCxnSpPr>
          <p:nvPr/>
        </p:nvCxnSpPr>
        <p:spPr>
          <a:xfrm flipV="1">
            <a:off x="4899921" y="2614412"/>
            <a:ext cx="6930" cy="2395471"/>
          </a:xfrm>
          <a:prstGeom prst="line">
            <a:avLst/>
          </a:prstGeom>
          <a:ln w="38100">
            <a:solidFill>
              <a:schemeClr val="tx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92A42FA-5EAB-4C37-ACA2-A97320656A51}"/>
              </a:ext>
            </a:extLst>
          </p:cNvPr>
          <p:cNvSpPr txBox="1"/>
          <p:nvPr/>
        </p:nvSpPr>
        <p:spPr>
          <a:xfrm rot="16200000">
            <a:off x="8554136" y="4386562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74E898-9B47-4539-B088-EEAEB6782BCD}"/>
              </a:ext>
            </a:extLst>
          </p:cNvPr>
          <p:cNvSpPr txBox="1"/>
          <p:nvPr/>
        </p:nvSpPr>
        <p:spPr>
          <a:xfrm>
            <a:off x="7441561" y="4558635"/>
            <a:ext cx="3561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8 : 15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EBECBFA-AB74-47C7-A457-ED008A0B53BA}"/>
              </a:ext>
            </a:extLst>
          </p:cNvPr>
          <p:cNvSpPr txBox="1"/>
          <p:nvPr/>
        </p:nvSpPr>
        <p:spPr>
          <a:xfrm>
            <a:off x="6905119" y="2924112"/>
            <a:ext cx="3177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1 : 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A1CB6AA-6983-434D-B7B3-197BB5CDFAE9}"/>
              </a:ext>
            </a:extLst>
          </p:cNvPr>
          <p:cNvSpPr txBox="1"/>
          <p:nvPr/>
        </p:nvSpPr>
        <p:spPr>
          <a:xfrm>
            <a:off x="3286843" y="4558635"/>
            <a:ext cx="3177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2 : 3</a:t>
            </a:r>
            <a:endParaRPr lang="en-US" sz="600" i="1" baseline="30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8B8072-3861-46F1-AE6F-4171494C8E93}"/>
              </a:ext>
            </a:extLst>
          </p:cNvPr>
          <p:cNvSpPr txBox="1"/>
          <p:nvPr/>
        </p:nvSpPr>
        <p:spPr>
          <a:xfrm>
            <a:off x="2573543" y="2931904"/>
            <a:ext cx="3177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1 :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48DB94-F160-4D85-8109-23E298B151C6}"/>
              </a:ext>
            </a:extLst>
          </p:cNvPr>
          <p:cNvSpPr txBox="1"/>
          <p:nvPr/>
        </p:nvSpPr>
        <p:spPr>
          <a:xfrm>
            <a:off x="3813713" y="4099043"/>
            <a:ext cx="3177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2 : 3</a:t>
            </a:r>
            <a:endParaRPr lang="en-US" sz="600" i="1" baseline="30000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E99B091B-085A-4D12-B4E6-6AA3764F4DFB}"/>
              </a:ext>
            </a:extLst>
          </p:cNvPr>
          <p:cNvSpPr/>
          <p:nvPr/>
        </p:nvSpPr>
        <p:spPr>
          <a:xfrm>
            <a:off x="7942311" y="4251483"/>
            <a:ext cx="327726" cy="180295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1D25C3C-0760-4A22-932C-BB523B654B24}"/>
              </a:ext>
            </a:extLst>
          </p:cNvPr>
          <p:cNvSpPr txBox="1"/>
          <p:nvPr/>
        </p:nvSpPr>
        <p:spPr>
          <a:xfrm rot="16200000">
            <a:off x="7712388" y="423833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553695D9-7E94-4BD9-B51F-242E2B6FCB06}"/>
              </a:ext>
            </a:extLst>
          </p:cNvPr>
          <p:cNvSpPr txBox="1"/>
          <p:nvPr/>
        </p:nvSpPr>
        <p:spPr>
          <a:xfrm>
            <a:off x="7887041" y="4080627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487.5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ED7ED07-1AF5-4762-AA80-91ACAEC07205}"/>
              </a:ext>
            </a:extLst>
          </p:cNvPr>
          <p:cNvSpPr/>
          <p:nvPr/>
        </p:nvSpPr>
        <p:spPr>
          <a:xfrm>
            <a:off x="2427361" y="2729172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67EE587-C954-4C10-8F06-FD67375DA2AB}"/>
              </a:ext>
            </a:extLst>
          </p:cNvPr>
          <p:cNvSpPr/>
          <p:nvPr/>
        </p:nvSpPr>
        <p:spPr>
          <a:xfrm>
            <a:off x="2417183" y="3930373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498F456-AA91-4B2C-85C0-F33E399E7254}"/>
              </a:ext>
            </a:extLst>
          </p:cNvPr>
          <p:cNvSpPr/>
          <p:nvPr/>
        </p:nvSpPr>
        <p:spPr>
          <a:xfrm>
            <a:off x="3617307" y="3921920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BC8D285C-5405-428F-B5CC-12CCCAD4177F}"/>
              </a:ext>
            </a:extLst>
          </p:cNvPr>
          <p:cNvSpPr/>
          <p:nvPr/>
        </p:nvSpPr>
        <p:spPr>
          <a:xfrm>
            <a:off x="3620708" y="4721114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1129732-6D82-4F52-8D2C-A719505417E8}"/>
              </a:ext>
            </a:extLst>
          </p:cNvPr>
          <p:cNvSpPr/>
          <p:nvPr/>
        </p:nvSpPr>
        <p:spPr>
          <a:xfrm>
            <a:off x="7245479" y="2713581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E36888D-7E4A-40D5-B632-757BFEF580F7}"/>
              </a:ext>
            </a:extLst>
          </p:cNvPr>
          <p:cNvSpPr/>
          <p:nvPr/>
        </p:nvSpPr>
        <p:spPr>
          <a:xfrm>
            <a:off x="7236872" y="4718690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410AD781-D63A-4E8D-B85C-4F258E37D823}"/>
              </a:ext>
            </a:extLst>
          </p:cNvPr>
          <p:cNvSpPr/>
          <p:nvPr/>
        </p:nvSpPr>
        <p:spPr>
          <a:xfrm>
            <a:off x="8742011" y="3941063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DE55B883-BFC1-4AB5-BD63-E3EF66C861F8}"/>
              </a:ext>
            </a:extLst>
          </p:cNvPr>
          <p:cNvSpPr/>
          <p:nvPr/>
        </p:nvSpPr>
        <p:spPr>
          <a:xfrm>
            <a:off x="8756008" y="4927349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6EAFCB0-7347-4F72-AC04-310C499EB4B8}"/>
              </a:ext>
            </a:extLst>
          </p:cNvPr>
          <p:cNvSpPr txBox="1"/>
          <p:nvPr/>
        </p:nvSpPr>
        <p:spPr>
          <a:xfrm>
            <a:off x="4999010" y="258885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B6FB53A-35D1-4409-9A41-772676A51358}"/>
              </a:ext>
            </a:extLst>
          </p:cNvPr>
          <p:cNvSpPr txBox="1"/>
          <p:nvPr/>
        </p:nvSpPr>
        <p:spPr>
          <a:xfrm>
            <a:off x="6561560" y="3773461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487.5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EDCC956-99F8-4A11-9340-5BB47ABC4D40}"/>
              </a:ext>
            </a:extLst>
          </p:cNvPr>
          <p:cNvSpPr txBox="1"/>
          <p:nvPr/>
        </p:nvSpPr>
        <p:spPr>
          <a:xfrm rot="16200000">
            <a:off x="7037394" y="351564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C6C29344-EDE7-4F58-B3C8-5BADC88EFA84}"/>
              </a:ext>
            </a:extLst>
          </p:cNvPr>
          <p:cNvSpPr txBox="1"/>
          <p:nvPr/>
        </p:nvSpPr>
        <p:spPr>
          <a:xfrm rot="16200000">
            <a:off x="3374358" y="4261585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162.5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A6C3619-C570-4249-9BC3-949CF9639136}"/>
              </a:ext>
            </a:extLst>
          </p:cNvPr>
          <p:cNvSpPr txBox="1"/>
          <p:nvPr/>
        </p:nvSpPr>
        <p:spPr>
          <a:xfrm>
            <a:off x="5836990" y="4813257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487.5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F87028E-4444-46B0-98B3-26C073ED8468}"/>
              </a:ext>
            </a:extLst>
          </p:cNvPr>
          <p:cNvSpPr/>
          <p:nvPr/>
        </p:nvSpPr>
        <p:spPr>
          <a:xfrm>
            <a:off x="6541984" y="3169867"/>
            <a:ext cx="327726" cy="315073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2556664-59DC-4EF5-97A4-94EF47A277D7}"/>
              </a:ext>
            </a:extLst>
          </p:cNvPr>
          <p:cNvSpPr txBox="1"/>
          <p:nvPr/>
        </p:nvSpPr>
        <p:spPr>
          <a:xfrm>
            <a:off x="5340553" y="4536996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390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09798E4-0A99-4561-94AA-838EC987EDAF}"/>
              </a:ext>
            </a:extLst>
          </p:cNvPr>
          <p:cNvSpPr/>
          <p:nvPr/>
        </p:nvSpPr>
        <p:spPr>
          <a:xfrm flipH="1">
            <a:off x="2964923" y="3174244"/>
            <a:ext cx="327726" cy="338549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119A2D4-668C-4E41-814F-D8962B099B71}"/>
              </a:ext>
            </a:extLst>
          </p:cNvPr>
          <p:cNvSpPr txBox="1"/>
          <p:nvPr/>
        </p:nvSpPr>
        <p:spPr>
          <a:xfrm>
            <a:off x="4891112" y="3782516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617.5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C0A68B8-2AB3-4085-9C00-2CBBFE175845}"/>
              </a:ext>
            </a:extLst>
          </p:cNvPr>
          <p:cNvSpPr txBox="1"/>
          <p:nvPr/>
        </p:nvSpPr>
        <p:spPr>
          <a:xfrm rot="16200000">
            <a:off x="3218084" y="324096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BBFECE-D99B-4CF4-9CF3-CCADB66D0AEE}"/>
              </a:ext>
            </a:extLst>
          </p:cNvPr>
          <p:cNvSpPr txBox="1"/>
          <p:nvPr/>
        </p:nvSpPr>
        <p:spPr>
          <a:xfrm rot="16200000">
            <a:off x="2234011" y="307168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260</a:t>
            </a:r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30D5855F-ED1B-4324-842C-F841BE6D814C}"/>
              </a:ext>
            </a:extLst>
          </p:cNvPr>
          <p:cNvSpPr/>
          <p:nvPr/>
        </p:nvSpPr>
        <p:spPr>
          <a:xfrm flipH="1">
            <a:off x="2973426" y="4253119"/>
            <a:ext cx="327726" cy="233022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723720DC-6C15-47D5-98C3-D05721F0E411}"/>
              </a:ext>
            </a:extLst>
          </p:cNvPr>
          <p:cNvSpPr txBox="1"/>
          <p:nvPr/>
        </p:nvSpPr>
        <p:spPr>
          <a:xfrm rot="16200000">
            <a:off x="3158638" y="4267047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162.5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DBA536F8-8822-40DA-850D-24A7924B84C2}"/>
              </a:ext>
            </a:extLst>
          </p:cNvPr>
          <p:cNvSpPr txBox="1"/>
          <p:nvPr/>
        </p:nvSpPr>
        <p:spPr>
          <a:xfrm>
            <a:off x="2966732" y="4087175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243.75</a:t>
            </a: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87BE262-CFC7-4CC6-A7A0-2071DDF1BBC1}"/>
              </a:ext>
            </a:extLst>
          </p:cNvPr>
          <p:cNvSpPr/>
          <p:nvPr/>
        </p:nvSpPr>
        <p:spPr>
          <a:xfrm flipV="1">
            <a:off x="4116982" y="4328554"/>
            <a:ext cx="327726" cy="233022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AE05F79-253D-4492-AFF6-68FCB5DBD78E}"/>
              </a:ext>
            </a:extLst>
          </p:cNvPr>
          <p:cNvSpPr txBox="1"/>
          <p:nvPr/>
        </p:nvSpPr>
        <p:spPr>
          <a:xfrm rot="16200000">
            <a:off x="3825633" y="4355377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422.5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97C8645-BE74-4AC1-BECE-6DFF79B7A94C}"/>
              </a:ext>
            </a:extLst>
          </p:cNvPr>
          <p:cNvSpPr txBox="1"/>
          <p:nvPr/>
        </p:nvSpPr>
        <p:spPr>
          <a:xfrm>
            <a:off x="4046907" y="4527059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633.75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4F63DAD-1C90-4FB5-B8CB-4A77B07805E5}"/>
              </a:ext>
            </a:extLst>
          </p:cNvPr>
          <p:cNvSpPr txBox="1"/>
          <p:nvPr/>
        </p:nvSpPr>
        <p:spPr>
          <a:xfrm rot="16200000">
            <a:off x="4619104" y="3219681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682.5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07B6A5E-A7AD-425D-9523-D73A89C30F28}"/>
              </a:ext>
            </a:extLst>
          </p:cNvPr>
          <p:cNvSpPr txBox="1"/>
          <p:nvPr/>
        </p:nvSpPr>
        <p:spPr>
          <a:xfrm rot="16200000">
            <a:off x="2201365" y="4205824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162.5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A20D12C1-4BFF-466D-878E-341A1370816D}"/>
              </a:ext>
            </a:extLst>
          </p:cNvPr>
          <p:cNvSpPr txBox="1"/>
          <p:nvPr/>
        </p:nvSpPr>
        <p:spPr>
          <a:xfrm>
            <a:off x="1020724" y="5992565"/>
            <a:ext cx="47243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SEI= 260x24 + 243.75x6 + 617.5x12 + 487.5x13.5 + 162.5x4 + 260x10 + 260x5 = 26,244 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1997AA0-86A0-4A04-92A2-A70B0ACBAF71}"/>
              </a:ext>
            </a:extLst>
          </p:cNvPr>
          <p:cNvSpPr txBox="1"/>
          <p:nvPr/>
        </p:nvSpPr>
        <p:spPr>
          <a:xfrm>
            <a:off x="2881988" y="3775880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243.75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193F875-28E4-453D-8A4B-267FDB032BD2}"/>
              </a:ext>
            </a:extLst>
          </p:cNvPr>
          <p:cNvCxnSpPr>
            <a:cxnSpLocks/>
          </p:cNvCxnSpPr>
          <p:nvPr/>
        </p:nvCxnSpPr>
        <p:spPr>
          <a:xfrm flipH="1">
            <a:off x="4896186" y="3989277"/>
            <a:ext cx="1226191" cy="823980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B67ED131-7AE5-446C-9F86-16706E304547}"/>
              </a:ext>
            </a:extLst>
          </p:cNvPr>
          <p:cNvSpPr/>
          <p:nvPr/>
        </p:nvSpPr>
        <p:spPr>
          <a:xfrm>
            <a:off x="4826853" y="4732099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9A56D729-4108-43EA-A381-73E5D20D3A46}"/>
              </a:ext>
            </a:extLst>
          </p:cNvPr>
          <p:cNvSpPr/>
          <p:nvPr/>
        </p:nvSpPr>
        <p:spPr>
          <a:xfrm>
            <a:off x="6044739" y="3920181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06B4726-9402-4E6B-A0E8-A1D5023E4321}"/>
              </a:ext>
            </a:extLst>
          </p:cNvPr>
          <p:cNvSpPr txBox="1"/>
          <p:nvPr/>
        </p:nvSpPr>
        <p:spPr>
          <a:xfrm>
            <a:off x="2954096" y="2993696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C1F81BA0-46E4-427D-BC38-E874EE0A5DCF}"/>
              </a:ext>
            </a:extLst>
          </p:cNvPr>
          <p:cNvSpPr/>
          <p:nvPr/>
        </p:nvSpPr>
        <p:spPr>
          <a:xfrm flipH="1" flipV="1">
            <a:off x="5337776" y="4348478"/>
            <a:ext cx="327726" cy="230455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F9BB2EB-5B3F-4394-AB88-0DF8720ADC1A}"/>
              </a:ext>
            </a:extLst>
          </p:cNvPr>
          <p:cNvSpPr txBox="1"/>
          <p:nvPr/>
        </p:nvSpPr>
        <p:spPr>
          <a:xfrm rot="16200000">
            <a:off x="6284561" y="323849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7993285-E46B-4DA3-9FB1-71E222178BAC}"/>
              </a:ext>
            </a:extLst>
          </p:cNvPr>
          <p:cNvSpPr txBox="1"/>
          <p:nvPr/>
        </p:nvSpPr>
        <p:spPr>
          <a:xfrm>
            <a:off x="6546358" y="2996632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55F430D-6B54-4F2F-8E64-C9734EAC6282}"/>
              </a:ext>
            </a:extLst>
          </p:cNvPr>
          <p:cNvSpPr txBox="1"/>
          <p:nvPr/>
        </p:nvSpPr>
        <p:spPr>
          <a:xfrm rot="16200000">
            <a:off x="5573790" y="4374024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8C1F3A6-E691-4723-88F1-3181209B53C2}"/>
              </a:ext>
            </a:extLst>
          </p:cNvPr>
          <p:cNvSpPr txBox="1"/>
          <p:nvPr/>
        </p:nvSpPr>
        <p:spPr>
          <a:xfrm>
            <a:off x="5647501" y="4105582"/>
            <a:ext cx="3177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2 : 3</a:t>
            </a:r>
            <a:endParaRPr lang="en-US" sz="600" i="1" baseline="30000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E3D10804-6324-48E6-A835-F9B34C5A80F9}"/>
              </a:ext>
            </a:extLst>
          </p:cNvPr>
          <p:cNvSpPr txBox="1"/>
          <p:nvPr/>
        </p:nvSpPr>
        <p:spPr>
          <a:xfrm>
            <a:off x="4046257" y="4802324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243.75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9C26991-EC16-49B5-B581-2F66289AB8DF}"/>
              </a:ext>
            </a:extLst>
          </p:cNvPr>
          <p:cNvSpPr/>
          <p:nvPr/>
        </p:nvSpPr>
        <p:spPr>
          <a:xfrm>
            <a:off x="4829577" y="2614411"/>
            <a:ext cx="68688" cy="532327"/>
          </a:xfrm>
          <a:custGeom>
            <a:avLst/>
            <a:gdLst>
              <a:gd name="connsiteX0" fmla="*/ 68688 w 68688"/>
              <a:gd name="connsiteY0" fmla="*/ 0 h 532327"/>
              <a:gd name="connsiteX1" fmla="*/ 0 w 68688"/>
              <a:gd name="connsiteY1" fmla="*/ 532327 h 532327"/>
              <a:gd name="connsiteX2" fmla="*/ 68688 w 68688"/>
              <a:gd name="connsiteY2" fmla="*/ 472226 h 532327"/>
              <a:gd name="connsiteX3" fmla="*/ 68688 w 68688"/>
              <a:gd name="connsiteY3" fmla="*/ 0 h 53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88" h="532327">
                <a:moveTo>
                  <a:pt x="68688" y="0"/>
                </a:moveTo>
                <a:lnTo>
                  <a:pt x="0" y="532327"/>
                </a:lnTo>
                <a:lnTo>
                  <a:pt x="68688" y="472226"/>
                </a:lnTo>
                <a:lnTo>
                  <a:pt x="68688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64DA5118-D6FE-421E-92AA-F3362E7CAABF}"/>
              </a:ext>
            </a:extLst>
          </p:cNvPr>
          <p:cNvSpPr/>
          <p:nvPr/>
        </p:nvSpPr>
        <p:spPr>
          <a:xfrm flipV="1">
            <a:off x="2417928" y="4484157"/>
            <a:ext cx="68688" cy="532327"/>
          </a:xfrm>
          <a:custGeom>
            <a:avLst/>
            <a:gdLst>
              <a:gd name="connsiteX0" fmla="*/ 68688 w 68688"/>
              <a:gd name="connsiteY0" fmla="*/ 0 h 532327"/>
              <a:gd name="connsiteX1" fmla="*/ 0 w 68688"/>
              <a:gd name="connsiteY1" fmla="*/ 532327 h 532327"/>
              <a:gd name="connsiteX2" fmla="*/ 68688 w 68688"/>
              <a:gd name="connsiteY2" fmla="*/ 472226 h 532327"/>
              <a:gd name="connsiteX3" fmla="*/ 68688 w 68688"/>
              <a:gd name="connsiteY3" fmla="*/ 0 h 53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88" h="532327">
                <a:moveTo>
                  <a:pt x="68688" y="0"/>
                </a:moveTo>
                <a:lnTo>
                  <a:pt x="0" y="532327"/>
                </a:lnTo>
                <a:lnTo>
                  <a:pt x="68688" y="472226"/>
                </a:lnTo>
                <a:lnTo>
                  <a:pt x="68688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3B729F02-0E1A-48ED-8F10-404F8E220AFE}"/>
              </a:ext>
            </a:extLst>
          </p:cNvPr>
          <p:cNvSpPr/>
          <p:nvPr/>
        </p:nvSpPr>
        <p:spPr>
          <a:xfrm flipV="1">
            <a:off x="2415723" y="3297996"/>
            <a:ext cx="68688" cy="532327"/>
          </a:xfrm>
          <a:custGeom>
            <a:avLst/>
            <a:gdLst>
              <a:gd name="connsiteX0" fmla="*/ 68688 w 68688"/>
              <a:gd name="connsiteY0" fmla="*/ 0 h 532327"/>
              <a:gd name="connsiteX1" fmla="*/ 0 w 68688"/>
              <a:gd name="connsiteY1" fmla="*/ 532327 h 532327"/>
              <a:gd name="connsiteX2" fmla="*/ 68688 w 68688"/>
              <a:gd name="connsiteY2" fmla="*/ 472226 h 532327"/>
              <a:gd name="connsiteX3" fmla="*/ 68688 w 68688"/>
              <a:gd name="connsiteY3" fmla="*/ 0 h 53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88" h="532327">
                <a:moveTo>
                  <a:pt x="68688" y="0"/>
                </a:moveTo>
                <a:lnTo>
                  <a:pt x="0" y="532327"/>
                </a:lnTo>
                <a:lnTo>
                  <a:pt x="68688" y="472226"/>
                </a:lnTo>
                <a:lnTo>
                  <a:pt x="68688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47EA22ED-1411-46A7-8AAF-70C6BBD8628D}"/>
              </a:ext>
            </a:extLst>
          </p:cNvPr>
          <p:cNvSpPr/>
          <p:nvPr/>
        </p:nvSpPr>
        <p:spPr>
          <a:xfrm>
            <a:off x="8701948" y="5153123"/>
            <a:ext cx="253284" cy="601014"/>
          </a:xfrm>
          <a:prstGeom prst="downArrow">
            <a:avLst>
              <a:gd name="adj1" fmla="val 50000"/>
              <a:gd name="adj2" fmla="val 889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4F7E695-F55D-4DA2-94FC-CA13585E4284}"/>
              </a:ext>
            </a:extLst>
          </p:cNvPr>
          <p:cNvSpPr txBox="1"/>
          <p:nvPr/>
        </p:nvSpPr>
        <p:spPr>
          <a:xfrm>
            <a:off x="8883730" y="552863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260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03951EF-1B54-49A4-856F-11BC419BC2A2}"/>
              </a:ext>
            </a:extLst>
          </p:cNvPr>
          <p:cNvSpPr txBox="1"/>
          <p:nvPr/>
        </p:nvSpPr>
        <p:spPr>
          <a:xfrm>
            <a:off x="2687041" y="5753750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mnst777 Lt BT" panose="020B0402030504020204" pitchFamily="34" charset="0"/>
              </a:rPr>
              <a:t>Strain energy index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966C5AF-8DA3-433C-91E8-C4FCCA8205BF}"/>
              </a:ext>
            </a:extLst>
          </p:cNvPr>
          <p:cNvSpPr txBox="1"/>
          <p:nvPr/>
        </p:nvSpPr>
        <p:spPr>
          <a:xfrm>
            <a:off x="387229" y="283525"/>
            <a:ext cx="286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Truss Models – Load Case 2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43750D5-F9BF-42D6-BA55-3B2C0AA50AD5}"/>
              </a:ext>
            </a:extLst>
          </p:cNvPr>
          <p:cNvSpPr txBox="1"/>
          <p:nvPr/>
        </p:nvSpPr>
        <p:spPr>
          <a:xfrm>
            <a:off x="2720871" y="3417720"/>
            <a:ext cx="429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838FE"/>
                </a:solidFill>
              </a:rPr>
              <a:t>45</a:t>
            </a:r>
            <a:r>
              <a:rPr lang="en-US" sz="1400" baseline="30000" dirty="0">
                <a:solidFill>
                  <a:srgbClr val="3838FE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885292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F3418A5-E3CB-4706-8445-165BC5E2A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80" y="1796395"/>
            <a:ext cx="7948164" cy="3606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029C55D-0CE3-46B5-BB1C-C7C8A14C9A13}"/>
              </a:ext>
            </a:extLst>
          </p:cNvPr>
          <p:cNvCxnSpPr>
            <a:cxnSpLocks/>
          </p:cNvCxnSpPr>
          <p:nvPr/>
        </p:nvCxnSpPr>
        <p:spPr>
          <a:xfrm flipH="1">
            <a:off x="6096000" y="2760372"/>
            <a:ext cx="1225826" cy="1236675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4F4708-7039-42C8-AA3A-1B43A79DE558}"/>
              </a:ext>
            </a:extLst>
          </p:cNvPr>
          <p:cNvCxnSpPr>
            <a:cxnSpLocks/>
          </p:cNvCxnSpPr>
          <p:nvPr/>
        </p:nvCxnSpPr>
        <p:spPr>
          <a:xfrm>
            <a:off x="2512666" y="2796021"/>
            <a:ext cx="1164122" cy="1181142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28CD597-5856-4408-97D3-3E7BA505D515}"/>
              </a:ext>
            </a:extLst>
          </p:cNvPr>
          <p:cNvCxnSpPr>
            <a:cxnSpLocks/>
          </p:cNvCxnSpPr>
          <p:nvPr/>
        </p:nvCxnSpPr>
        <p:spPr>
          <a:xfrm flipV="1">
            <a:off x="7321826" y="2760373"/>
            <a:ext cx="0" cy="2242103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7DE088-ADC5-48F4-9F87-78066221D69E}"/>
              </a:ext>
            </a:extLst>
          </p:cNvPr>
          <p:cNvCxnSpPr>
            <a:cxnSpLocks/>
          </p:cNvCxnSpPr>
          <p:nvPr/>
        </p:nvCxnSpPr>
        <p:spPr>
          <a:xfrm>
            <a:off x="2478016" y="2796022"/>
            <a:ext cx="4843810" cy="0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DA07C36-1355-4648-A67C-E1C3E290AE95}"/>
              </a:ext>
            </a:extLst>
          </p:cNvPr>
          <p:cNvCxnSpPr>
            <a:cxnSpLocks/>
          </p:cNvCxnSpPr>
          <p:nvPr/>
        </p:nvCxnSpPr>
        <p:spPr>
          <a:xfrm>
            <a:off x="3676789" y="3973574"/>
            <a:ext cx="1230062" cy="832344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CFA1D2-B2F8-4EEC-958C-4F12F586AB8C}"/>
              </a:ext>
            </a:extLst>
          </p:cNvPr>
          <p:cNvCxnSpPr>
            <a:cxnSpLocks/>
          </p:cNvCxnSpPr>
          <p:nvPr/>
        </p:nvCxnSpPr>
        <p:spPr>
          <a:xfrm flipH="1" flipV="1">
            <a:off x="2486602" y="2584361"/>
            <a:ext cx="5058" cy="2418115"/>
          </a:xfrm>
          <a:prstGeom prst="line">
            <a:avLst/>
          </a:prstGeom>
          <a:ln w="38100">
            <a:solidFill>
              <a:schemeClr val="tx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69BC81F-1142-47A4-94A8-8610AD604E87}"/>
              </a:ext>
            </a:extLst>
          </p:cNvPr>
          <p:cNvCxnSpPr>
            <a:cxnSpLocks/>
          </p:cNvCxnSpPr>
          <p:nvPr/>
        </p:nvCxnSpPr>
        <p:spPr>
          <a:xfrm flipV="1">
            <a:off x="4899921" y="2614412"/>
            <a:ext cx="6930" cy="2395471"/>
          </a:xfrm>
          <a:prstGeom prst="line">
            <a:avLst/>
          </a:prstGeom>
          <a:ln w="38100">
            <a:solidFill>
              <a:schemeClr val="tx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EBECBFA-AB74-47C7-A457-ED008A0B53BA}"/>
              </a:ext>
            </a:extLst>
          </p:cNvPr>
          <p:cNvSpPr txBox="1"/>
          <p:nvPr/>
        </p:nvSpPr>
        <p:spPr>
          <a:xfrm>
            <a:off x="6905119" y="2924112"/>
            <a:ext cx="3177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1 : 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8B8072-3861-46F1-AE6F-4171494C8E93}"/>
              </a:ext>
            </a:extLst>
          </p:cNvPr>
          <p:cNvSpPr txBox="1"/>
          <p:nvPr/>
        </p:nvSpPr>
        <p:spPr>
          <a:xfrm>
            <a:off x="2573543" y="2931904"/>
            <a:ext cx="3177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1 : 1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E48DB94-F160-4D85-8109-23E298B151C6}"/>
              </a:ext>
            </a:extLst>
          </p:cNvPr>
          <p:cNvSpPr txBox="1"/>
          <p:nvPr/>
        </p:nvSpPr>
        <p:spPr>
          <a:xfrm>
            <a:off x="3813713" y="4099043"/>
            <a:ext cx="3177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2 : 3</a:t>
            </a:r>
            <a:endParaRPr lang="en-US" sz="600" i="1" baseline="30000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9ED7ED07-1AF5-4762-AA80-91ACAEC07205}"/>
              </a:ext>
            </a:extLst>
          </p:cNvPr>
          <p:cNvSpPr/>
          <p:nvPr/>
        </p:nvSpPr>
        <p:spPr>
          <a:xfrm>
            <a:off x="2427361" y="2729172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1129732-6D82-4F52-8D2C-A719505417E8}"/>
              </a:ext>
            </a:extLst>
          </p:cNvPr>
          <p:cNvSpPr/>
          <p:nvPr/>
        </p:nvSpPr>
        <p:spPr>
          <a:xfrm>
            <a:off x="7245479" y="2713581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E36888D-7E4A-40D5-B632-757BFEF580F7}"/>
              </a:ext>
            </a:extLst>
          </p:cNvPr>
          <p:cNvSpPr/>
          <p:nvPr/>
        </p:nvSpPr>
        <p:spPr>
          <a:xfrm>
            <a:off x="7245479" y="4901741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6EAFCB0-7347-4F72-AC04-310C499EB4B8}"/>
              </a:ext>
            </a:extLst>
          </p:cNvPr>
          <p:cNvSpPr txBox="1"/>
          <p:nvPr/>
        </p:nvSpPr>
        <p:spPr>
          <a:xfrm>
            <a:off x="4999010" y="258885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400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EDCC956-99F8-4A11-9340-5BB47ABC4D40}"/>
              </a:ext>
            </a:extLst>
          </p:cNvPr>
          <p:cNvSpPr txBox="1"/>
          <p:nvPr/>
        </p:nvSpPr>
        <p:spPr>
          <a:xfrm rot="16200000">
            <a:off x="7037394" y="351564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400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F87028E-4444-46B0-98B3-26C073ED8468}"/>
              </a:ext>
            </a:extLst>
          </p:cNvPr>
          <p:cNvSpPr/>
          <p:nvPr/>
        </p:nvSpPr>
        <p:spPr>
          <a:xfrm>
            <a:off x="6541984" y="3169867"/>
            <a:ext cx="327726" cy="315073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2556664-59DC-4EF5-97A4-94EF47A277D7}"/>
              </a:ext>
            </a:extLst>
          </p:cNvPr>
          <p:cNvSpPr txBox="1"/>
          <p:nvPr/>
        </p:nvSpPr>
        <p:spPr>
          <a:xfrm>
            <a:off x="5340553" y="4536996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600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09798E4-0A99-4561-94AA-838EC987EDAF}"/>
              </a:ext>
            </a:extLst>
          </p:cNvPr>
          <p:cNvSpPr/>
          <p:nvPr/>
        </p:nvSpPr>
        <p:spPr>
          <a:xfrm flipH="1">
            <a:off x="2964923" y="3174244"/>
            <a:ext cx="327726" cy="338549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119A2D4-668C-4E41-814F-D8962B099B71}"/>
              </a:ext>
            </a:extLst>
          </p:cNvPr>
          <p:cNvSpPr txBox="1"/>
          <p:nvPr/>
        </p:nvSpPr>
        <p:spPr>
          <a:xfrm>
            <a:off x="4891112" y="3782516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C0A68B8-2AB3-4085-9C00-2CBBFE175845}"/>
              </a:ext>
            </a:extLst>
          </p:cNvPr>
          <p:cNvSpPr txBox="1"/>
          <p:nvPr/>
        </p:nvSpPr>
        <p:spPr>
          <a:xfrm rot="16200000">
            <a:off x="3218084" y="324096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400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BBFECE-D99B-4CF4-9CF3-CCADB66D0AEE}"/>
              </a:ext>
            </a:extLst>
          </p:cNvPr>
          <p:cNvSpPr txBox="1"/>
          <p:nvPr/>
        </p:nvSpPr>
        <p:spPr>
          <a:xfrm rot="16200000">
            <a:off x="2234011" y="426085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400</a:t>
            </a: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87BE262-CFC7-4CC6-A7A0-2071DDF1BBC1}"/>
              </a:ext>
            </a:extLst>
          </p:cNvPr>
          <p:cNvSpPr/>
          <p:nvPr/>
        </p:nvSpPr>
        <p:spPr>
          <a:xfrm flipV="1">
            <a:off x="4116982" y="4328554"/>
            <a:ext cx="327726" cy="233022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AE05F79-253D-4492-AFF6-68FCB5DBD78E}"/>
              </a:ext>
            </a:extLst>
          </p:cNvPr>
          <p:cNvSpPr txBox="1"/>
          <p:nvPr/>
        </p:nvSpPr>
        <p:spPr>
          <a:xfrm rot="16200000">
            <a:off x="3864105" y="435537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400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97C8645-BE74-4AC1-BECE-6DFF79B7A94C}"/>
              </a:ext>
            </a:extLst>
          </p:cNvPr>
          <p:cNvSpPr txBox="1"/>
          <p:nvPr/>
        </p:nvSpPr>
        <p:spPr>
          <a:xfrm>
            <a:off x="4102716" y="4527059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600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4F63DAD-1C90-4FB5-B8CB-4A77B07805E5}"/>
              </a:ext>
            </a:extLst>
          </p:cNvPr>
          <p:cNvSpPr txBox="1"/>
          <p:nvPr/>
        </p:nvSpPr>
        <p:spPr>
          <a:xfrm rot="16200000">
            <a:off x="4657576" y="321968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800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A193F875-28E4-453D-8A4B-267FDB032BD2}"/>
              </a:ext>
            </a:extLst>
          </p:cNvPr>
          <p:cNvCxnSpPr>
            <a:cxnSpLocks/>
          </p:cNvCxnSpPr>
          <p:nvPr/>
        </p:nvCxnSpPr>
        <p:spPr>
          <a:xfrm flipH="1">
            <a:off x="4896186" y="3989277"/>
            <a:ext cx="1226191" cy="823980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Oval 91">
            <a:extLst>
              <a:ext uri="{FF2B5EF4-FFF2-40B4-BE49-F238E27FC236}">
                <a16:creationId xmlns:a16="http://schemas.microsoft.com/office/drawing/2014/main" id="{B67ED131-7AE5-446C-9F86-16706E304547}"/>
              </a:ext>
            </a:extLst>
          </p:cNvPr>
          <p:cNvSpPr/>
          <p:nvPr/>
        </p:nvSpPr>
        <p:spPr>
          <a:xfrm>
            <a:off x="4826853" y="4732099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606B4726-9402-4E6B-A0E8-A1D5023E4321}"/>
              </a:ext>
            </a:extLst>
          </p:cNvPr>
          <p:cNvSpPr txBox="1"/>
          <p:nvPr/>
        </p:nvSpPr>
        <p:spPr>
          <a:xfrm>
            <a:off x="2954096" y="2993696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400</a:t>
            </a: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C1F81BA0-46E4-427D-BC38-E874EE0A5DCF}"/>
              </a:ext>
            </a:extLst>
          </p:cNvPr>
          <p:cNvSpPr/>
          <p:nvPr/>
        </p:nvSpPr>
        <p:spPr>
          <a:xfrm flipH="1" flipV="1">
            <a:off x="5337776" y="4348478"/>
            <a:ext cx="327726" cy="230455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F9BB2EB-5B3F-4394-AB88-0DF8720ADC1A}"/>
              </a:ext>
            </a:extLst>
          </p:cNvPr>
          <p:cNvSpPr txBox="1"/>
          <p:nvPr/>
        </p:nvSpPr>
        <p:spPr>
          <a:xfrm rot="16200000">
            <a:off x="6284561" y="3238497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400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7993285-E46B-4DA3-9FB1-71E222178BAC}"/>
              </a:ext>
            </a:extLst>
          </p:cNvPr>
          <p:cNvSpPr txBox="1"/>
          <p:nvPr/>
        </p:nvSpPr>
        <p:spPr>
          <a:xfrm>
            <a:off x="6546358" y="2996632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400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55F430D-6B54-4F2F-8E64-C9734EAC6282}"/>
              </a:ext>
            </a:extLst>
          </p:cNvPr>
          <p:cNvSpPr txBox="1"/>
          <p:nvPr/>
        </p:nvSpPr>
        <p:spPr>
          <a:xfrm rot="16200000">
            <a:off x="5573790" y="4374024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400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8C1F3A6-E691-4723-88F1-3181209B53C2}"/>
              </a:ext>
            </a:extLst>
          </p:cNvPr>
          <p:cNvSpPr txBox="1"/>
          <p:nvPr/>
        </p:nvSpPr>
        <p:spPr>
          <a:xfrm>
            <a:off x="5647501" y="4105582"/>
            <a:ext cx="3177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2 : 3</a:t>
            </a:r>
            <a:endParaRPr lang="en-US" sz="600" i="1" baseline="30000" dirty="0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9C26991-EC16-49B5-B581-2F66289AB8DF}"/>
              </a:ext>
            </a:extLst>
          </p:cNvPr>
          <p:cNvSpPr/>
          <p:nvPr/>
        </p:nvSpPr>
        <p:spPr>
          <a:xfrm>
            <a:off x="4829577" y="2614411"/>
            <a:ext cx="68688" cy="532327"/>
          </a:xfrm>
          <a:custGeom>
            <a:avLst/>
            <a:gdLst>
              <a:gd name="connsiteX0" fmla="*/ 68688 w 68688"/>
              <a:gd name="connsiteY0" fmla="*/ 0 h 532327"/>
              <a:gd name="connsiteX1" fmla="*/ 0 w 68688"/>
              <a:gd name="connsiteY1" fmla="*/ 532327 h 532327"/>
              <a:gd name="connsiteX2" fmla="*/ 68688 w 68688"/>
              <a:gd name="connsiteY2" fmla="*/ 472226 h 532327"/>
              <a:gd name="connsiteX3" fmla="*/ 68688 w 68688"/>
              <a:gd name="connsiteY3" fmla="*/ 0 h 53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88" h="532327">
                <a:moveTo>
                  <a:pt x="68688" y="0"/>
                </a:moveTo>
                <a:lnTo>
                  <a:pt x="0" y="532327"/>
                </a:lnTo>
                <a:lnTo>
                  <a:pt x="68688" y="472226"/>
                </a:lnTo>
                <a:lnTo>
                  <a:pt x="68688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3B729F02-0E1A-48ED-8F10-404F8E220AFE}"/>
              </a:ext>
            </a:extLst>
          </p:cNvPr>
          <p:cNvSpPr/>
          <p:nvPr/>
        </p:nvSpPr>
        <p:spPr>
          <a:xfrm flipV="1">
            <a:off x="2415723" y="4487157"/>
            <a:ext cx="68688" cy="532327"/>
          </a:xfrm>
          <a:custGeom>
            <a:avLst/>
            <a:gdLst>
              <a:gd name="connsiteX0" fmla="*/ 68688 w 68688"/>
              <a:gd name="connsiteY0" fmla="*/ 0 h 532327"/>
              <a:gd name="connsiteX1" fmla="*/ 0 w 68688"/>
              <a:gd name="connsiteY1" fmla="*/ 532327 h 532327"/>
              <a:gd name="connsiteX2" fmla="*/ 68688 w 68688"/>
              <a:gd name="connsiteY2" fmla="*/ 472226 h 532327"/>
              <a:gd name="connsiteX3" fmla="*/ 68688 w 68688"/>
              <a:gd name="connsiteY3" fmla="*/ 0 h 53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88" h="532327">
                <a:moveTo>
                  <a:pt x="68688" y="0"/>
                </a:moveTo>
                <a:lnTo>
                  <a:pt x="0" y="532327"/>
                </a:lnTo>
                <a:lnTo>
                  <a:pt x="68688" y="472226"/>
                </a:lnTo>
                <a:lnTo>
                  <a:pt x="68688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Arrow: Down 103">
            <a:extLst>
              <a:ext uri="{FF2B5EF4-FFF2-40B4-BE49-F238E27FC236}">
                <a16:creationId xmlns:a16="http://schemas.microsoft.com/office/drawing/2014/main" id="{47EA22ED-1411-46A7-8AAF-70C6BBD8628D}"/>
              </a:ext>
            </a:extLst>
          </p:cNvPr>
          <p:cNvSpPr/>
          <p:nvPr/>
        </p:nvSpPr>
        <p:spPr>
          <a:xfrm>
            <a:off x="7195105" y="5153123"/>
            <a:ext cx="253284" cy="601014"/>
          </a:xfrm>
          <a:prstGeom prst="downArrow">
            <a:avLst>
              <a:gd name="adj1" fmla="val 50000"/>
              <a:gd name="adj2" fmla="val 889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44F7E695-F55D-4DA2-94FC-CA13585E4284}"/>
              </a:ext>
            </a:extLst>
          </p:cNvPr>
          <p:cNvSpPr txBox="1"/>
          <p:nvPr/>
        </p:nvSpPr>
        <p:spPr>
          <a:xfrm>
            <a:off x="7376887" y="552863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400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FF55D95-CB92-4935-932D-10062F0A69F3}"/>
              </a:ext>
            </a:extLst>
          </p:cNvPr>
          <p:cNvCxnSpPr>
            <a:cxnSpLocks/>
          </p:cNvCxnSpPr>
          <p:nvPr/>
        </p:nvCxnSpPr>
        <p:spPr>
          <a:xfrm>
            <a:off x="3686974" y="3995308"/>
            <a:ext cx="2432304" cy="0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>
            <a:extLst>
              <a:ext uri="{FF2B5EF4-FFF2-40B4-BE49-F238E27FC236}">
                <a16:creationId xmlns:a16="http://schemas.microsoft.com/office/drawing/2014/main" id="{CD7B81B2-08C2-4401-9B2F-BBCF73B62719}"/>
              </a:ext>
            </a:extLst>
          </p:cNvPr>
          <p:cNvSpPr/>
          <p:nvPr/>
        </p:nvSpPr>
        <p:spPr>
          <a:xfrm>
            <a:off x="3617307" y="3921920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9A81EB3A-1050-462A-97FD-0F7E1CC0722D}"/>
              </a:ext>
            </a:extLst>
          </p:cNvPr>
          <p:cNvSpPr/>
          <p:nvPr/>
        </p:nvSpPr>
        <p:spPr>
          <a:xfrm>
            <a:off x="6044739" y="3920181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E905C298-3830-43D2-9F3E-6E768DB76D84}"/>
              </a:ext>
            </a:extLst>
          </p:cNvPr>
          <p:cNvSpPr/>
          <p:nvPr/>
        </p:nvSpPr>
        <p:spPr>
          <a:xfrm>
            <a:off x="1019561" y="5974064"/>
            <a:ext cx="1737287" cy="28322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5630750-058C-43B8-B8F6-F0C2A2A690D1}"/>
              </a:ext>
            </a:extLst>
          </p:cNvPr>
          <p:cNvSpPr txBox="1"/>
          <p:nvPr/>
        </p:nvSpPr>
        <p:spPr>
          <a:xfrm>
            <a:off x="1020724" y="5992565"/>
            <a:ext cx="18053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SEI= 400x24 + 600x12 = 16,800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2CAEBE9-DFB8-4CB1-B34A-187AB04A0E8B}"/>
              </a:ext>
            </a:extLst>
          </p:cNvPr>
          <p:cNvSpPr txBox="1"/>
          <p:nvPr/>
        </p:nvSpPr>
        <p:spPr>
          <a:xfrm>
            <a:off x="1274267" y="5753750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mnst777 Lt BT" panose="020B0402030504020204" pitchFamily="34" charset="0"/>
              </a:rPr>
              <a:t>Strain energy index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C06EBDA-04DE-403E-8EF2-7969673294A4}"/>
              </a:ext>
            </a:extLst>
          </p:cNvPr>
          <p:cNvSpPr txBox="1"/>
          <p:nvPr/>
        </p:nvSpPr>
        <p:spPr>
          <a:xfrm>
            <a:off x="387229" y="283525"/>
            <a:ext cx="581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Truss Models – Revisiting the Truss Model for Load Case 1</a:t>
            </a:r>
          </a:p>
        </p:txBody>
      </p:sp>
    </p:spTree>
    <p:extLst>
      <p:ext uri="{BB962C8B-B14F-4D97-AF65-F5344CB8AC3E}">
        <p14:creationId xmlns:p14="http://schemas.microsoft.com/office/powerpoint/2010/main" val="1660107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DFDF-5E9C-4289-AEE3-A8BF760C0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796" y="1320229"/>
            <a:ext cx="4094329" cy="20895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9FE0EF-D22D-46F8-8659-C81696867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04"/>
          <a:stretch/>
        </p:blipFill>
        <p:spPr>
          <a:xfrm>
            <a:off x="912017" y="1330826"/>
            <a:ext cx="4257817" cy="2010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FAB3EF-C157-4DC5-98EF-9B41672AA952}"/>
              </a:ext>
            </a:extLst>
          </p:cNvPr>
          <p:cNvSpPr txBox="1"/>
          <p:nvPr/>
        </p:nvSpPr>
        <p:spPr>
          <a:xfrm>
            <a:off x="1413700" y="2923065"/>
            <a:ext cx="1484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a                                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6F580-00F6-4BC5-8ADD-3026E5F224CA}"/>
              </a:ext>
            </a:extLst>
          </p:cNvPr>
          <p:cNvSpPr txBox="1"/>
          <p:nvPr/>
        </p:nvSpPr>
        <p:spPr>
          <a:xfrm>
            <a:off x="7012674" y="2921769"/>
            <a:ext cx="27190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a                                  b                                 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A91BF-3B8E-40F3-B16F-AE46B3ED0E4A}"/>
              </a:ext>
            </a:extLst>
          </p:cNvPr>
          <p:cNvSpPr txBox="1"/>
          <p:nvPr/>
        </p:nvSpPr>
        <p:spPr>
          <a:xfrm>
            <a:off x="10374572" y="2921768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863CDD-F003-48EA-8AFB-F95932EA4F7F}"/>
              </a:ext>
            </a:extLst>
          </p:cNvPr>
          <p:cNvSpPr txBox="1"/>
          <p:nvPr/>
        </p:nvSpPr>
        <p:spPr>
          <a:xfrm>
            <a:off x="3974928" y="2926477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9D67C-38D3-4482-9961-3FB9C706BEB4}"/>
              </a:ext>
            </a:extLst>
          </p:cNvPr>
          <p:cNvSpPr txBox="1"/>
          <p:nvPr/>
        </p:nvSpPr>
        <p:spPr>
          <a:xfrm>
            <a:off x="7614428" y="292478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DFE9EB-49FA-41F0-8720-2007806A7425}"/>
              </a:ext>
            </a:extLst>
          </p:cNvPr>
          <p:cNvSpPr txBox="1"/>
          <p:nvPr/>
        </p:nvSpPr>
        <p:spPr>
          <a:xfrm>
            <a:off x="6899502" y="2274992"/>
            <a:ext cx="2263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413C5B-2A30-4F1C-91D9-147D6B72AABD}"/>
              </a:ext>
            </a:extLst>
          </p:cNvPr>
          <p:cNvSpPr txBox="1"/>
          <p:nvPr/>
        </p:nvSpPr>
        <p:spPr>
          <a:xfrm>
            <a:off x="7693479" y="219886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09227E-5DE2-45DA-8DFF-7BC5E558DD32}"/>
              </a:ext>
            </a:extLst>
          </p:cNvPr>
          <p:cNvSpPr txBox="1"/>
          <p:nvPr/>
        </p:nvSpPr>
        <p:spPr>
          <a:xfrm>
            <a:off x="8770960" y="2221611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163CA-0DBB-4A9F-A4BE-001ADC7B7693}"/>
              </a:ext>
            </a:extLst>
          </p:cNvPr>
          <p:cNvSpPr txBox="1"/>
          <p:nvPr/>
        </p:nvSpPr>
        <p:spPr>
          <a:xfrm>
            <a:off x="10374572" y="2321976"/>
            <a:ext cx="213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Humnst777 Lt BT" panose="020B0402030504020204" pitchFamily="34" charset="0"/>
              </a:rPr>
              <a:t>i</a:t>
            </a:r>
            <a:endParaRPr lang="en-US" sz="1000" dirty="0">
              <a:latin typeface="Humnst777 Lt BT" panose="020B0402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616B5-F4D8-4BA7-99E8-2503C9B895BF}"/>
              </a:ext>
            </a:extLst>
          </p:cNvPr>
          <p:cNvSpPr txBox="1"/>
          <p:nvPr/>
        </p:nvSpPr>
        <p:spPr>
          <a:xfrm>
            <a:off x="2087485" y="2182963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7B0F2-EF83-44C6-BA8C-B87E926C7784}"/>
              </a:ext>
            </a:extLst>
          </p:cNvPr>
          <p:cNvSpPr txBox="1"/>
          <p:nvPr/>
        </p:nvSpPr>
        <p:spPr>
          <a:xfrm>
            <a:off x="3164966" y="2201159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1D2A5E-0154-46AC-8651-D2FD3EBCE6BD}"/>
              </a:ext>
            </a:extLst>
          </p:cNvPr>
          <p:cNvSpPr txBox="1"/>
          <p:nvPr/>
        </p:nvSpPr>
        <p:spPr>
          <a:xfrm>
            <a:off x="1340913" y="1692282"/>
            <a:ext cx="213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FB95E2-AFA6-44B0-B19C-365D70FE0FD3}"/>
              </a:ext>
            </a:extLst>
          </p:cNvPr>
          <p:cNvSpPr txBox="1"/>
          <p:nvPr/>
        </p:nvSpPr>
        <p:spPr>
          <a:xfrm>
            <a:off x="2575277" y="1544221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471B2-5064-41CD-A778-570E304E4F47}"/>
              </a:ext>
            </a:extLst>
          </p:cNvPr>
          <p:cNvSpPr txBox="1"/>
          <p:nvPr/>
        </p:nvSpPr>
        <p:spPr>
          <a:xfrm>
            <a:off x="8187899" y="1544216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E1502F-401F-40EE-8612-54B3F5E463C5}"/>
              </a:ext>
            </a:extLst>
          </p:cNvPr>
          <p:cNvSpPr txBox="1"/>
          <p:nvPr/>
        </p:nvSpPr>
        <p:spPr>
          <a:xfrm>
            <a:off x="9592017" y="1661504"/>
            <a:ext cx="219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Brush Script MT" panose="03060802040406070304" pitchFamily="66" charset="0"/>
              </a:rPr>
              <a:t>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22CA64-371A-4795-B25B-A17D766D6DA2}"/>
              </a:ext>
            </a:extLst>
          </p:cNvPr>
          <p:cNvSpPr txBox="1"/>
          <p:nvPr/>
        </p:nvSpPr>
        <p:spPr>
          <a:xfrm>
            <a:off x="6933805" y="1700154"/>
            <a:ext cx="213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j</a:t>
            </a:r>
          </a:p>
        </p:txBody>
      </p:sp>
      <p:graphicFrame>
        <p:nvGraphicFramePr>
          <p:cNvPr id="6" name="Table 22">
            <a:extLst>
              <a:ext uri="{FF2B5EF4-FFF2-40B4-BE49-F238E27FC236}">
                <a16:creationId xmlns:a16="http://schemas.microsoft.com/office/drawing/2014/main" id="{9DC124F1-77ED-4CA4-B21B-F0AA062D9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957089"/>
              </p:ext>
            </p:extLst>
          </p:nvPr>
        </p:nvGraphicFramePr>
        <p:xfrm>
          <a:off x="6500626" y="3987785"/>
          <a:ext cx="491016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1452">
                  <a:extLst>
                    <a:ext uri="{9D8B030D-6E8A-4147-A177-3AD203B41FA5}">
                      <a16:colId xmlns:a16="http://schemas.microsoft.com/office/drawing/2014/main" val="1770340417"/>
                    </a:ext>
                  </a:extLst>
                </a:gridCol>
                <a:gridCol w="701452">
                  <a:extLst>
                    <a:ext uri="{9D8B030D-6E8A-4147-A177-3AD203B41FA5}">
                      <a16:colId xmlns:a16="http://schemas.microsoft.com/office/drawing/2014/main" val="3847971855"/>
                    </a:ext>
                  </a:extLst>
                </a:gridCol>
                <a:gridCol w="701452">
                  <a:extLst>
                    <a:ext uri="{9D8B030D-6E8A-4147-A177-3AD203B41FA5}">
                      <a16:colId xmlns:a16="http://schemas.microsoft.com/office/drawing/2014/main" val="1581052746"/>
                    </a:ext>
                  </a:extLst>
                </a:gridCol>
                <a:gridCol w="701452">
                  <a:extLst>
                    <a:ext uri="{9D8B030D-6E8A-4147-A177-3AD203B41FA5}">
                      <a16:colId xmlns:a16="http://schemas.microsoft.com/office/drawing/2014/main" val="1028108169"/>
                    </a:ext>
                  </a:extLst>
                </a:gridCol>
                <a:gridCol w="701452">
                  <a:extLst>
                    <a:ext uri="{9D8B030D-6E8A-4147-A177-3AD203B41FA5}">
                      <a16:colId xmlns:a16="http://schemas.microsoft.com/office/drawing/2014/main" val="3126442813"/>
                    </a:ext>
                  </a:extLst>
                </a:gridCol>
                <a:gridCol w="701452">
                  <a:extLst>
                    <a:ext uri="{9D8B030D-6E8A-4147-A177-3AD203B41FA5}">
                      <a16:colId xmlns:a16="http://schemas.microsoft.com/office/drawing/2014/main" val="2473189956"/>
                    </a:ext>
                  </a:extLst>
                </a:gridCol>
                <a:gridCol w="701452">
                  <a:extLst>
                    <a:ext uri="{9D8B030D-6E8A-4147-A177-3AD203B41FA5}">
                      <a16:colId xmlns:a16="http://schemas.microsoft.com/office/drawing/2014/main" val="1637720319"/>
                    </a:ext>
                  </a:extLst>
                </a:gridCol>
              </a:tblGrid>
              <a:tr h="281392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Member</a:t>
                      </a:r>
                    </a:p>
                  </a:txBody>
                  <a:tcPr anchor="ctr" anchorCtr="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US" sz="1000" baseline="-25000" dirty="0">
                          <a:solidFill>
                            <a:schemeClr val="bg1"/>
                          </a:solidFill>
                        </a:rPr>
                        <a:t>u LC1</a:t>
                      </a:r>
                    </a:p>
                    <a:p>
                      <a:pPr algn="ctr"/>
                      <a:r>
                        <a:rPr lang="en-US" sz="800" baseline="0" dirty="0">
                          <a:solidFill>
                            <a:schemeClr val="bg1"/>
                          </a:solidFill>
                        </a:rPr>
                        <a:t>(kip)</a:t>
                      </a: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US" sz="1000" baseline="-25000" dirty="0">
                          <a:solidFill>
                            <a:schemeClr val="bg1"/>
                          </a:solidFill>
                        </a:rPr>
                        <a:t>u LC2</a:t>
                      </a:r>
                    </a:p>
                    <a:p>
                      <a:pPr algn="ctr"/>
                      <a:r>
                        <a:rPr lang="en-US" sz="800" baseline="0" dirty="0">
                          <a:solidFill>
                            <a:schemeClr val="bg1"/>
                          </a:solidFill>
                        </a:rPr>
                        <a:t>(kip)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aseline="0" dirty="0">
                          <a:solidFill>
                            <a:schemeClr val="bg1"/>
                          </a:solidFill>
                        </a:rPr>
                        <a:t>(kip)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000" baseline="-25000" dirty="0" err="1">
                          <a:solidFill>
                            <a:schemeClr val="bg1"/>
                          </a:solidFill>
                        </a:rPr>
                        <a:t>s,required</a:t>
                      </a:r>
                      <a:endParaRPr lang="en-US" sz="1000" baseline="-250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800" baseline="0" dirty="0">
                          <a:solidFill>
                            <a:schemeClr val="bg1"/>
                          </a:solidFill>
                        </a:rPr>
                        <a:t>(in</a:t>
                      </a:r>
                      <a:r>
                        <a:rPr lang="en-US" sz="800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800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Bar Array</a:t>
                      </a:r>
                    </a:p>
                  </a:txBody>
                  <a:tcPr anchor="ctr" anchorCtr="1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US" sz="1000" baseline="-25000" dirty="0" err="1">
                          <a:solidFill>
                            <a:schemeClr val="bg1"/>
                          </a:solidFill>
                        </a:rPr>
                        <a:t>s,provided</a:t>
                      </a:r>
                      <a:endParaRPr lang="en-US" sz="1000" baseline="-250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r>
                        <a:rPr lang="en-US" sz="800" baseline="0" dirty="0">
                          <a:solidFill>
                            <a:schemeClr val="bg1"/>
                          </a:solidFill>
                        </a:rPr>
                        <a:t>(in</a:t>
                      </a:r>
                      <a:r>
                        <a:rPr lang="en-US" sz="800" baseline="30000" dirty="0">
                          <a:solidFill>
                            <a:schemeClr val="bg1"/>
                          </a:solidFill>
                        </a:rPr>
                        <a:t>2</a:t>
                      </a:r>
                      <a:r>
                        <a:rPr lang="en-US" sz="800" baseline="0" dirty="0">
                          <a:solidFill>
                            <a:schemeClr val="bg1"/>
                          </a:solidFill>
                        </a:rPr>
                        <a:t>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959618"/>
                  </a:ext>
                </a:extLst>
              </a:tr>
              <a:tr h="28139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6087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391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C8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FF7C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764022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516ABEAE-2915-4B89-B37D-845211328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049" y="4041495"/>
            <a:ext cx="161900" cy="120594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63F40756-A43F-430C-B8C4-D8CEBD2A53F2}"/>
              </a:ext>
            </a:extLst>
          </p:cNvPr>
          <p:cNvSpPr>
            <a:spLocks noChangeAspect="1"/>
          </p:cNvSpPr>
          <p:nvPr/>
        </p:nvSpPr>
        <p:spPr>
          <a:xfrm>
            <a:off x="8900847" y="5558244"/>
            <a:ext cx="54864" cy="548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3C225DA-737E-485A-A2BF-1244F10B9979}"/>
              </a:ext>
            </a:extLst>
          </p:cNvPr>
          <p:cNvSpPr>
            <a:spLocks noChangeAspect="1"/>
          </p:cNvSpPr>
          <p:nvPr/>
        </p:nvSpPr>
        <p:spPr>
          <a:xfrm>
            <a:off x="8903120" y="5710644"/>
            <a:ext cx="54864" cy="548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8179177-743D-4D71-A8E8-73CFA9FF7406}"/>
              </a:ext>
            </a:extLst>
          </p:cNvPr>
          <p:cNvSpPr>
            <a:spLocks noChangeAspect="1"/>
          </p:cNvSpPr>
          <p:nvPr/>
        </p:nvSpPr>
        <p:spPr>
          <a:xfrm>
            <a:off x="8900844" y="5863044"/>
            <a:ext cx="54864" cy="548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282D4D-F0B0-4013-A288-E6CD089A3F17}"/>
              </a:ext>
            </a:extLst>
          </p:cNvPr>
          <p:cNvSpPr txBox="1"/>
          <p:nvPr/>
        </p:nvSpPr>
        <p:spPr>
          <a:xfrm>
            <a:off x="6733276" y="4386354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EFD47F-1692-4A76-8E13-C994DD952704}"/>
              </a:ext>
            </a:extLst>
          </p:cNvPr>
          <p:cNvSpPr txBox="1"/>
          <p:nvPr/>
        </p:nvSpPr>
        <p:spPr>
          <a:xfrm>
            <a:off x="6692334" y="4755686"/>
            <a:ext cx="4718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id</a:t>
            </a:r>
            <a:r>
              <a:rPr lang="en-US" sz="1200" dirty="0"/>
              <a:t>                  -                 260             260             5.78            6#9              6.00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E5CE226-C02D-49EA-A579-548A63F159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7068" y="4020788"/>
            <a:ext cx="1948436" cy="1397569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1BDA9652-7BD7-4F06-8796-3C3B5AD3E7D3}"/>
              </a:ext>
            </a:extLst>
          </p:cNvPr>
          <p:cNvSpPr txBox="1"/>
          <p:nvPr/>
        </p:nvSpPr>
        <p:spPr>
          <a:xfrm>
            <a:off x="4123655" y="5421775"/>
            <a:ext cx="1632566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>
                <a:hlinkClick r:id="rId6"/>
              </a:rPr>
              <a:t>https://www.harrissupplysolutions.com/steel-rebar-sizes-stock.html</a:t>
            </a:r>
            <a:r>
              <a:rPr lang="en-US" sz="400" dirty="0"/>
              <a:t>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36C2B10-213A-4E88-8E03-73F40CED0DEA}"/>
              </a:ext>
            </a:extLst>
          </p:cNvPr>
          <p:cNvSpPr txBox="1"/>
          <p:nvPr/>
        </p:nvSpPr>
        <p:spPr>
          <a:xfrm>
            <a:off x="3946548" y="1661504"/>
            <a:ext cx="219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Brush Script MT" panose="03060802040406070304" pitchFamily="66" charset="0"/>
              </a:rPr>
              <a:t>l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9808E58-8C58-4659-87E1-6306CBFE1A33}"/>
              </a:ext>
            </a:extLst>
          </p:cNvPr>
          <p:cNvSpPr txBox="1"/>
          <p:nvPr/>
        </p:nvSpPr>
        <p:spPr>
          <a:xfrm>
            <a:off x="9744417" y="1813904"/>
            <a:ext cx="219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Brush Script MT" panose="03060802040406070304" pitchFamily="66" charset="0"/>
              </a:rPr>
              <a:t>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5869732-0FC3-4858-A7ED-623DCC18E7BF}"/>
              </a:ext>
            </a:extLst>
          </p:cNvPr>
          <p:cNvSpPr txBox="1"/>
          <p:nvPr/>
        </p:nvSpPr>
        <p:spPr>
          <a:xfrm>
            <a:off x="387229" y="283525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Tie Design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3DEECDD2-399A-4C58-9D78-13FEA2DC86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984" y="4690176"/>
            <a:ext cx="2628506" cy="1355098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B238090-BC43-4AB4-A242-59C3C9F6FFE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-2919"/>
          <a:stretch/>
        </p:blipFill>
        <p:spPr>
          <a:xfrm>
            <a:off x="615508" y="3324588"/>
            <a:ext cx="2549458" cy="1341097"/>
          </a:xfrm>
          <a:prstGeom prst="rect">
            <a:avLst/>
          </a:prstGeom>
        </p:spPr>
      </p:pic>
      <p:sp>
        <p:nvSpPr>
          <p:cNvPr id="63" name="Arrow: Right 62">
            <a:extLst>
              <a:ext uri="{FF2B5EF4-FFF2-40B4-BE49-F238E27FC236}">
                <a16:creationId xmlns:a16="http://schemas.microsoft.com/office/drawing/2014/main" id="{86B91A41-EB04-4147-8703-AB80126766C9}"/>
              </a:ext>
            </a:extLst>
          </p:cNvPr>
          <p:cNvSpPr/>
          <p:nvPr/>
        </p:nvSpPr>
        <p:spPr>
          <a:xfrm>
            <a:off x="486101" y="4108088"/>
            <a:ext cx="258814" cy="118011"/>
          </a:xfrm>
          <a:prstGeom prst="rightArrow">
            <a:avLst>
              <a:gd name="adj1" fmla="val 50000"/>
              <a:gd name="adj2" fmla="val 9878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4" name="Object 63">
            <a:extLst>
              <a:ext uri="{FF2B5EF4-FFF2-40B4-BE49-F238E27FC236}">
                <a16:creationId xmlns:a16="http://schemas.microsoft.com/office/drawing/2014/main" id="{32847092-58EF-401B-9CDA-863E29117E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027398"/>
              </p:ext>
            </p:extLst>
          </p:nvPr>
        </p:nvGraphicFramePr>
        <p:xfrm>
          <a:off x="8973093" y="4008488"/>
          <a:ext cx="177800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03040" imgH="228600" progId="Equation.DSMT4">
                  <p:embed/>
                </p:oleObj>
              </mc:Choice>
              <mc:Fallback>
                <p:oleObj name="Equation" r:id="rId9" imgW="203040" imgH="228600" progId="Equation.DSMT4">
                  <p:embed/>
                  <p:pic>
                    <p:nvPicPr>
                      <p:cNvPr id="46" name="Object 45">
                        <a:extLst>
                          <a:ext uri="{FF2B5EF4-FFF2-40B4-BE49-F238E27FC236}">
                            <a16:creationId xmlns:a16="http://schemas.microsoft.com/office/drawing/2014/main" id="{81ACBD0E-FE87-4E8C-B31E-DFAF7A0F52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8973093" y="4008488"/>
                        <a:ext cx="177800" cy="20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" name="Object 65">
            <a:extLst>
              <a:ext uri="{FF2B5EF4-FFF2-40B4-BE49-F238E27FC236}">
                <a16:creationId xmlns:a16="http://schemas.microsoft.com/office/drawing/2014/main" id="{05A3FFD5-F37A-461D-8406-3171799F5F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86885"/>
              </p:ext>
            </p:extLst>
          </p:nvPr>
        </p:nvGraphicFramePr>
        <p:xfrm>
          <a:off x="9529358" y="3596086"/>
          <a:ext cx="255588" cy="38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291960" imgH="444240" progId="Equation.DSMT4">
                  <p:embed/>
                </p:oleObj>
              </mc:Choice>
              <mc:Fallback>
                <p:oleObj name="Equation" r:id="rId11" imgW="291960" imgH="444240" progId="Equation.DSMT4">
                  <p:embed/>
                  <p:pic>
                    <p:nvPicPr>
                      <p:cNvPr id="64" name="Object 63">
                        <a:extLst>
                          <a:ext uri="{FF2B5EF4-FFF2-40B4-BE49-F238E27FC236}">
                            <a16:creationId xmlns:a16="http://schemas.microsoft.com/office/drawing/2014/main" id="{32847092-58EF-401B-9CDA-863E29117E3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529358" y="3596086"/>
                        <a:ext cx="255588" cy="388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6D541D44-2E02-4508-BB6E-4947AA619E99}"/>
              </a:ext>
            </a:extLst>
          </p:cNvPr>
          <p:cNvSpPr txBox="1"/>
          <p:nvPr/>
        </p:nvSpPr>
        <p:spPr>
          <a:xfrm>
            <a:off x="6704552" y="5151335"/>
            <a:ext cx="4718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/>
              <a:t>ih</a:t>
            </a:r>
            <a:r>
              <a:rPr lang="en-US" sz="1200" dirty="0"/>
              <a:t>                  -                487.5          487.5         10.83          8#11           12.48</a:t>
            </a:r>
          </a:p>
        </p:txBody>
      </p:sp>
    </p:spTree>
    <p:extLst>
      <p:ext uri="{BB962C8B-B14F-4D97-AF65-F5344CB8AC3E}">
        <p14:creationId xmlns:p14="http://schemas.microsoft.com/office/powerpoint/2010/main" val="4115495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DFDF-5E9C-4289-AEE3-A8BF760C0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796" y="956729"/>
            <a:ext cx="4094329" cy="20895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9FE0EF-D22D-46F8-8659-C81696867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04"/>
          <a:stretch/>
        </p:blipFill>
        <p:spPr>
          <a:xfrm>
            <a:off x="912017" y="967326"/>
            <a:ext cx="4257817" cy="2010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FAB3EF-C157-4DC5-98EF-9B41672AA952}"/>
              </a:ext>
            </a:extLst>
          </p:cNvPr>
          <p:cNvSpPr txBox="1"/>
          <p:nvPr/>
        </p:nvSpPr>
        <p:spPr>
          <a:xfrm>
            <a:off x="1413700" y="2559565"/>
            <a:ext cx="1484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a                                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6F580-00F6-4BC5-8ADD-3026E5F224CA}"/>
              </a:ext>
            </a:extLst>
          </p:cNvPr>
          <p:cNvSpPr txBox="1"/>
          <p:nvPr/>
        </p:nvSpPr>
        <p:spPr>
          <a:xfrm>
            <a:off x="7012674" y="2558269"/>
            <a:ext cx="27190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a                                  b                                 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A91BF-3B8E-40F3-B16F-AE46B3ED0E4A}"/>
              </a:ext>
            </a:extLst>
          </p:cNvPr>
          <p:cNvSpPr txBox="1"/>
          <p:nvPr/>
        </p:nvSpPr>
        <p:spPr>
          <a:xfrm>
            <a:off x="10374572" y="2558268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863CDD-F003-48EA-8AFB-F95932EA4F7F}"/>
              </a:ext>
            </a:extLst>
          </p:cNvPr>
          <p:cNvSpPr txBox="1"/>
          <p:nvPr/>
        </p:nvSpPr>
        <p:spPr>
          <a:xfrm>
            <a:off x="3974928" y="2562977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9D67C-38D3-4482-9961-3FB9C706BEB4}"/>
              </a:ext>
            </a:extLst>
          </p:cNvPr>
          <p:cNvSpPr txBox="1"/>
          <p:nvPr/>
        </p:nvSpPr>
        <p:spPr>
          <a:xfrm>
            <a:off x="7614428" y="256128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DFE9EB-49FA-41F0-8720-2007806A7425}"/>
              </a:ext>
            </a:extLst>
          </p:cNvPr>
          <p:cNvSpPr txBox="1"/>
          <p:nvPr/>
        </p:nvSpPr>
        <p:spPr>
          <a:xfrm>
            <a:off x="6899502" y="1911492"/>
            <a:ext cx="2263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413C5B-2A30-4F1C-91D9-147D6B72AABD}"/>
              </a:ext>
            </a:extLst>
          </p:cNvPr>
          <p:cNvSpPr txBox="1"/>
          <p:nvPr/>
        </p:nvSpPr>
        <p:spPr>
          <a:xfrm>
            <a:off x="7693479" y="183536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09227E-5DE2-45DA-8DFF-7BC5E558DD32}"/>
              </a:ext>
            </a:extLst>
          </p:cNvPr>
          <p:cNvSpPr txBox="1"/>
          <p:nvPr/>
        </p:nvSpPr>
        <p:spPr>
          <a:xfrm>
            <a:off x="8770960" y="1858111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163CA-0DBB-4A9F-A4BE-001ADC7B7693}"/>
              </a:ext>
            </a:extLst>
          </p:cNvPr>
          <p:cNvSpPr txBox="1"/>
          <p:nvPr/>
        </p:nvSpPr>
        <p:spPr>
          <a:xfrm>
            <a:off x="10374572" y="1958476"/>
            <a:ext cx="213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Humnst777 Lt BT" panose="020B0402030504020204" pitchFamily="34" charset="0"/>
              </a:rPr>
              <a:t>i</a:t>
            </a:r>
            <a:endParaRPr lang="en-US" sz="1000" dirty="0">
              <a:latin typeface="Humnst777 Lt BT" panose="020B0402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616B5-F4D8-4BA7-99E8-2503C9B895BF}"/>
              </a:ext>
            </a:extLst>
          </p:cNvPr>
          <p:cNvSpPr txBox="1"/>
          <p:nvPr/>
        </p:nvSpPr>
        <p:spPr>
          <a:xfrm>
            <a:off x="2087485" y="1819463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7B0F2-EF83-44C6-BA8C-B87E926C7784}"/>
              </a:ext>
            </a:extLst>
          </p:cNvPr>
          <p:cNvSpPr txBox="1"/>
          <p:nvPr/>
        </p:nvSpPr>
        <p:spPr>
          <a:xfrm>
            <a:off x="3164966" y="1837659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1D2A5E-0154-46AC-8651-D2FD3EBCE6BD}"/>
              </a:ext>
            </a:extLst>
          </p:cNvPr>
          <p:cNvSpPr txBox="1"/>
          <p:nvPr/>
        </p:nvSpPr>
        <p:spPr>
          <a:xfrm>
            <a:off x="1340913" y="1328782"/>
            <a:ext cx="213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FB95E2-AFA6-44B0-B19C-365D70FE0FD3}"/>
              </a:ext>
            </a:extLst>
          </p:cNvPr>
          <p:cNvSpPr txBox="1"/>
          <p:nvPr/>
        </p:nvSpPr>
        <p:spPr>
          <a:xfrm>
            <a:off x="2575277" y="1180721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471B2-5064-41CD-A778-570E304E4F47}"/>
              </a:ext>
            </a:extLst>
          </p:cNvPr>
          <p:cNvSpPr txBox="1"/>
          <p:nvPr/>
        </p:nvSpPr>
        <p:spPr>
          <a:xfrm>
            <a:off x="8187899" y="1180716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E1502F-401F-40EE-8612-54B3F5E463C5}"/>
              </a:ext>
            </a:extLst>
          </p:cNvPr>
          <p:cNvSpPr txBox="1"/>
          <p:nvPr/>
        </p:nvSpPr>
        <p:spPr>
          <a:xfrm>
            <a:off x="9592017" y="1298004"/>
            <a:ext cx="219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Brush Script MT" panose="03060802040406070304" pitchFamily="66" charset="0"/>
              </a:rPr>
              <a:t>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22CA64-371A-4795-B25B-A17D766D6DA2}"/>
              </a:ext>
            </a:extLst>
          </p:cNvPr>
          <p:cNvSpPr txBox="1"/>
          <p:nvPr/>
        </p:nvSpPr>
        <p:spPr>
          <a:xfrm>
            <a:off x="6933805" y="1336654"/>
            <a:ext cx="213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j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36C2B10-213A-4E88-8E03-73F40CED0DEA}"/>
              </a:ext>
            </a:extLst>
          </p:cNvPr>
          <p:cNvSpPr txBox="1"/>
          <p:nvPr/>
        </p:nvSpPr>
        <p:spPr>
          <a:xfrm>
            <a:off x="3946548" y="1298004"/>
            <a:ext cx="219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Brush Script MT" panose="03060802040406070304" pitchFamily="66" charset="0"/>
              </a:rPr>
              <a:t>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088AEA-27C0-4235-B04F-30B2F97DAE4D}"/>
              </a:ext>
            </a:extLst>
          </p:cNvPr>
          <p:cNvSpPr txBox="1"/>
          <p:nvPr/>
        </p:nvSpPr>
        <p:spPr>
          <a:xfrm rot="19725404">
            <a:off x="9888227" y="2210637"/>
            <a:ext cx="300082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552.5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68451B-67AE-4C11-93DC-B58568066A81}"/>
              </a:ext>
            </a:extLst>
          </p:cNvPr>
          <p:cNvSpPr txBox="1"/>
          <p:nvPr/>
        </p:nvSpPr>
        <p:spPr>
          <a:xfrm>
            <a:off x="387229" y="283525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Strut Design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16A08F6-130F-4440-96D2-453F886CFB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250" y="3176388"/>
            <a:ext cx="2597479" cy="13273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3EF74AC-1A9F-4C4A-A006-B73516317A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893" y="4614167"/>
            <a:ext cx="2539813" cy="1452678"/>
          </a:xfrm>
          <a:prstGeom prst="rect">
            <a:avLst/>
          </a:prstGeom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216BD8CE-7724-4C76-82FB-097AA5092C50}"/>
              </a:ext>
            </a:extLst>
          </p:cNvPr>
          <p:cNvSpPr/>
          <p:nvPr/>
        </p:nvSpPr>
        <p:spPr>
          <a:xfrm>
            <a:off x="476079" y="3840082"/>
            <a:ext cx="258814" cy="118011"/>
          </a:xfrm>
          <a:prstGeom prst="rightArrow">
            <a:avLst>
              <a:gd name="adj1" fmla="val 50000"/>
              <a:gd name="adj2" fmla="val 9878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F6D8C9E-AD0B-4F4F-BC9E-95EA14FB7A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2044" y="3170654"/>
            <a:ext cx="2603956" cy="9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0348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DFDF-5E9C-4289-AEE3-A8BF760C0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796" y="956729"/>
            <a:ext cx="4094329" cy="20895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9FE0EF-D22D-46F8-8659-C81696867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04"/>
          <a:stretch/>
        </p:blipFill>
        <p:spPr>
          <a:xfrm>
            <a:off x="912017" y="967326"/>
            <a:ext cx="4257817" cy="2010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FAB3EF-C157-4DC5-98EF-9B41672AA952}"/>
              </a:ext>
            </a:extLst>
          </p:cNvPr>
          <p:cNvSpPr txBox="1"/>
          <p:nvPr/>
        </p:nvSpPr>
        <p:spPr>
          <a:xfrm>
            <a:off x="1413700" y="2559565"/>
            <a:ext cx="1484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a                                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6F580-00F6-4BC5-8ADD-3026E5F224CA}"/>
              </a:ext>
            </a:extLst>
          </p:cNvPr>
          <p:cNvSpPr txBox="1"/>
          <p:nvPr/>
        </p:nvSpPr>
        <p:spPr>
          <a:xfrm>
            <a:off x="7012674" y="2558269"/>
            <a:ext cx="27190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a                                  b                                 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A91BF-3B8E-40F3-B16F-AE46B3ED0E4A}"/>
              </a:ext>
            </a:extLst>
          </p:cNvPr>
          <p:cNvSpPr txBox="1"/>
          <p:nvPr/>
        </p:nvSpPr>
        <p:spPr>
          <a:xfrm>
            <a:off x="10374572" y="2558268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863CDD-F003-48EA-8AFB-F95932EA4F7F}"/>
              </a:ext>
            </a:extLst>
          </p:cNvPr>
          <p:cNvSpPr txBox="1"/>
          <p:nvPr/>
        </p:nvSpPr>
        <p:spPr>
          <a:xfrm>
            <a:off x="3974928" y="2562977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9D67C-38D3-4482-9961-3FB9C706BEB4}"/>
              </a:ext>
            </a:extLst>
          </p:cNvPr>
          <p:cNvSpPr txBox="1"/>
          <p:nvPr/>
        </p:nvSpPr>
        <p:spPr>
          <a:xfrm>
            <a:off x="7614428" y="256128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DFE9EB-49FA-41F0-8720-2007806A7425}"/>
              </a:ext>
            </a:extLst>
          </p:cNvPr>
          <p:cNvSpPr txBox="1"/>
          <p:nvPr/>
        </p:nvSpPr>
        <p:spPr>
          <a:xfrm>
            <a:off x="6899502" y="1911492"/>
            <a:ext cx="2263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413C5B-2A30-4F1C-91D9-147D6B72AABD}"/>
              </a:ext>
            </a:extLst>
          </p:cNvPr>
          <p:cNvSpPr txBox="1"/>
          <p:nvPr/>
        </p:nvSpPr>
        <p:spPr>
          <a:xfrm>
            <a:off x="7693479" y="183536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09227E-5DE2-45DA-8DFF-7BC5E558DD32}"/>
              </a:ext>
            </a:extLst>
          </p:cNvPr>
          <p:cNvSpPr txBox="1"/>
          <p:nvPr/>
        </p:nvSpPr>
        <p:spPr>
          <a:xfrm>
            <a:off x="8770960" y="1858111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163CA-0DBB-4A9F-A4BE-001ADC7B7693}"/>
              </a:ext>
            </a:extLst>
          </p:cNvPr>
          <p:cNvSpPr txBox="1"/>
          <p:nvPr/>
        </p:nvSpPr>
        <p:spPr>
          <a:xfrm>
            <a:off x="10374572" y="1958476"/>
            <a:ext cx="213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Humnst777 Lt BT" panose="020B0402030504020204" pitchFamily="34" charset="0"/>
              </a:rPr>
              <a:t>i</a:t>
            </a:r>
            <a:endParaRPr lang="en-US" sz="1000" dirty="0">
              <a:latin typeface="Humnst777 Lt BT" panose="020B0402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616B5-F4D8-4BA7-99E8-2503C9B895BF}"/>
              </a:ext>
            </a:extLst>
          </p:cNvPr>
          <p:cNvSpPr txBox="1"/>
          <p:nvPr/>
        </p:nvSpPr>
        <p:spPr>
          <a:xfrm>
            <a:off x="2087485" y="1819463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7B0F2-EF83-44C6-BA8C-B87E926C7784}"/>
              </a:ext>
            </a:extLst>
          </p:cNvPr>
          <p:cNvSpPr txBox="1"/>
          <p:nvPr/>
        </p:nvSpPr>
        <p:spPr>
          <a:xfrm>
            <a:off x="3164966" y="1837659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1D2A5E-0154-46AC-8651-D2FD3EBCE6BD}"/>
              </a:ext>
            </a:extLst>
          </p:cNvPr>
          <p:cNvSpPr txBox="1"/>
          <p:nvPr/>
        </p:nvSpPr>
        <p:spPr>
          <a:xfrm>
            <a:off x="1340913" y="1328782"/>
            <a:ext cx="213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FB95E2-AFA6-44B0-B19C-365D70FE0FD3}"/>
              </a:ext>
            </a:extLst>
          </p:cNvPr>
          <p:cNvSpPr txBox="1"/>
          <p:nvPr/>
        </p:nvSpPr>
        <p:spPr>
          <a:xfrm>
            <a:off x="2575277" y="1180721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471B2-5064-41CD-A778-570E304E4F47}"/>
              </a:ext>
            </a:extLst>
          </p:cNvPr>
          <p:cNvSpPr txBox="1"/>
          <p:nvPr/>
        </p:nvSpPr>
        <p:spPr>
          <a:xfrm>
            <a:off x="8187899" y="1180716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E1502F-401F-40EE-8612-54B3F5E463C5}"/>
              </a:ext>
            </a:extLst>
          </p:cNvPr>
          <p:cNvSpPr txBox="1"/>
          <p:nvPr/>
        </p:nvSpPr>
        <p:spPr>
          <a:xfrm>
            <a:off x="9592017" y="1298004"/>
            <a:ext cx="219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Brush Script MT" panose="03060802040406070304" pitchFamily="66" charset="0"/>
              </a:rPr>
              <a:t>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22CA64-371A-4795-B25B-A17D766D6DA2}"/>
              </a:ext>
            </a:extLst>
          </p:cNvPr>
          <p:cNvSpPr txBox="1"/>
          <p:nvPr/>
        </p:nvSpPr>
        <p:spPr>
          <a:xfrm>
            <a:off x="6933805" y="1336654"/>
            <a:ext cx="213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j</a:t>
            </a:r>
          </a:p>
        </p:txBody>
      </p:sp>
      <p:graphicFrame>
        <p:nvGraphicFramePr>
          <p:cNvPr id="6" name="Table 22">
            <a:extLst>
              <a:ext uri="{FF2B5EF4-FFF2-40B4-BE49-F238E27FC236}">
                <a16:creationId xmlns:a16="http://schemas.microsoft.com/office/drawing/2014/main" id="{9DC124F1-77ED-4CA4-B21B-F0AA062D99BF}"/>
              </a:ext>
            </a:extLst>
          </p:cNvPr>
          <p:cNvGraphicFramePr>
            <a:graphicFrameLocks noGrp="1"/>
          </p:cNvGraphicFramePr>
          <p:nvPr/>
        </p:nvGraphicFramePr>
        <p:xfrm>
          <a:off x="5540375" y="3538869"/>
          <a:ext cx="6255242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512">
                  <a:extLst>
                    <a:ext uri="{9D8B030D-6E8A-4147-A177-3AD203B41FA5}">
                      <a16:colId xmlns:a16="http://schemas.microsoft.com/office/drawing/2014/main" val="1770340417"/>
                    </a:ext>
                  </a:extLst>
                </a:gridCol>
                <a:gridCol w="604538">
                  <a:extLst>
                    <a:ext uri="{9D8B030D-6E8A-4147-A177-3AD203B41FA5}">
                      <a16:colId xmlns:a16="http://schemas.microsoft.com/office/drawing/2014/main" val="3847971855"/>
                    </a:ext>
                  </a:extLst>
                </a:gridCol>
                <a:gridCol w="625524">
                  <a:extLst>
                    <a:ext uri="{9D8B030D-6E8A-4147-A177-3AD203B41FA5}">
                      <a16:colId xmlns:a16="http://schemas.microsoft.com/office/drawing/2014/main" val="1581052746"/>
                    </a:ext>
                  </a:extLst>
                </a:gridCol>
                <a:gridCol w="625524">
                  <a:extLst>
                    <a:ext uri="{9D8B030D-6E8A-4147-A177-3AD203B41FA5}">
                      <a16:colId xmlns:a16="http://schemas.microsoft.com/office/drawing/2014/main" val="1028108169"/>
                    </a:ext>
                  </a:extLst>
                </a:gridCol>
                <a:gridCol w="625524">
                  <a:extLst>
                    <a:ext uri="{9D8B030D-6E8A-4147-A177-3AD203B41FA5}">
                      <a16:colId xmlns:a16="http://schemas.microsoft.com/office/drawing/2014/main" val="3126442813"/>
                    </a:ext>
                  </a:extLst>
                </a:gridCol>
                <a:gridCol w="447605">
                  <a:extLst>
                    <a:ext uri="{9D8B030D-6E8A-4147-A177-3AD203B41FA5}">
                      <a16:colId xmlns:a16="http://schemas.microsoft.com/office/drawing/2014/main" val="2473189956"/>
                    </a:ext>
                  </a:extLst>
                </a:gridCol>
                <a:gridCol w="624746">
                  <a:extLst>
                    <a:ext uri="{9D8B030D-6E8A-4147-A177-3AD203B41FA5}">
                      <a16:colId xmlns:a16="http://schemas.microsoft.com/office/drawing/2014/main" val="1637720319"/>
                    </a:ext>
                  </a:extLst>
                </a:gridCol>
                <a:gridCol w="431642">
                  <a:extLst>
                    <a:ext uri="{9D8B030D-6E8A-4147-A177-3AD203B41FA5}">
                      <a16:colId xmlns:a16="http://schemas.microsoft.com/office/drawing/2014/main" val="3447933073"/>
                    </a:ext>
                  </a:extLst>
                </a:gridCol>
                <a:gridCol w="726976">
                  <a:extLst>
                    <a:ext uri="{9D8B030D-6E8A-4147-A177-3AD203B41FA5}">
                      <a16:colId xmlns:a16="http://schemas.microsoft.com/office/drawing/2014/main" val="1190091234"/>
                    </a:ext>
                  </a:extLst>
                </a:gridCol>
                <a:gridCol w="896651">
                  <a:extLst>
                    <a:ext uri="{9D8B030D-6E8A-4147-A177-3AD203B41FA5}">
                      <a16:colId xmlns:a16="http://schemas.microsoft.com/office/drawing/2014/main" val="3407923662"/>
                    </a:ext>
                  </a:extLst>
                </a:gridCol>
              </a:tblGrid>
              <a:tr h="281392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Member</a:t>
                      </a:r>
                    </a:p>
                  </a:txBody>
                  <a:tcPr anchor="ctr" anchorCtr="1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en-US" sz="1000" baseline="-25000" dirty="0">
                          <a:solidFill>
                            <a:schemeClr val="bg1"/>
                          </a:solidFill>
                        </a:rPr>
                        <a:t>u LC1</a:t>
                      </a:r>
                    </a:p>
                    <a:p>
                      <a:pPr algn="ctr"/>
                      <a:r>
                        <a:rPr lang="en-US" sz="800" baseline="0" dirty="0">
                          <a:solidFill>
                            <a:schemeClr val="bg1"/>
                          </a:solidFill>
                        </a:rPr>
                        <a:t>(kip)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C</a:t>
                      </a:r>
                      <a:r>
                        <a:rPr lang="en-US" sz="1000" baseline="-25000" dirty="0">
                          <a:solidFill>
                            <a:schemeClr val="bg1"/>
                          </a:solidFill>
                        </a:rPr>
                        <a:t>u LC2</a:t>
                      </a:r>
                    </a:p>
                    <a:p>
                      <a:pPr algn="ctr"/>
                      <a:r>
                        <a:rPr lang="en-US" sz="800" baseline="0" dirty="0">
                          <a:solidFill>
                            <a:schemeClr val="bg1"/>
                          </a:solidFill>
                        </a:rPr>
                        <a:t>(kip)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800" baseline="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aseline="0" dirty="0">
                          <a:solidFill>
                            <a:schemeClr val="bg1"/>
                          </a:solidFill>
                        </a:rPr>
                        <a:t>(kip)</a:t>
                      </a:r>
                      <a:endParaRPr lang="en-US" sz="1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Strut type Table </a:t>
                      </a:r>
                      <a:r>
                        <a:rPr lang="en-US" sz="800" b="1" i="0" u="none" strike="noStrike" baseline="0" dirty="0">
                          <a:latin typeface="HelveticaLTStd-Bold"/>
                        </a:rPr>
                        <a:t> 23.4.3(a)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β</a:t>
                      </a:r>
                      <a:r>
                        <a:rPr lang="en-US" sz="1000" baseline="-25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</a:t>
                      </a:r>
                      <a:endParaRPr lang="en-US" sz="1000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Strut type Table </a:t>
                      </a:r>
                      <a:r>
                        <a:rPr lang="en-US" sz="800" b="1" i="0" u="none" strike="noStrike" baseline="0" dirty="0">
                          <a:latin typeface="HelveticaLTStd-Bold"/>
                        </a:rPr>
                        <a:t> 23.4.3(b)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β</a:t>
                      </a:r>
                      <a:r>
                        <a:rPr lang="en-US" sz="1000" b="1" kern="1200" baseline="-25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c</a:t>
                      </a:r>
                    </a:p>
                    <a:p>
                      <a:pPr algn="ctr"/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f</a:t>
                      </a:r>
                      <a:r>
                        <a:rPr lang="en-US" sz="1000" baseline="-25000" dirty="0" err="1">
                          <a:solidFill>
                            <a:schemeClr val="bg1"/>
                          </a:solidFill>
                        </a:rPr>
                        <a:t>ce</a:t>
                      </a:r>
                      <a:endParaRPr lang="en-US" sz="1000" baseline="-250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(psi) </a:t>
                      </a:r>
                      <a:endParaRPr lang="en-US" sz="800" baseline="-250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000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Strut’s min. width, </a:t>
                      </a:r>
                      <a:r>
                        <a:rPr lang="en-US" sz="800" dirty="0" err="1">
                          <a:solidFill>
                            <a:schemeClr val="bg1"/>
                          </a:solidFill>
                        </a:rPr>
                        <a:t>w</a:t>
                      </a:r>
                      <a:r>
                        <a:rPr lang="en-US" sz="800" baseline="-25000" dirty="0" err="1">
                          <a:solidFill>
                            <a:schemeClr val="bg1"/>
                          </a:solidFill>
                        </a:rPr>
                        <a:t>min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(in.) </a:t>
                      </a:r>
                      <a:endParaRPr lang="en-US" sz="800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959618"/>
                  </a:ext>
                </a:extLst>
              </a:tr>
              <a:tr h="28139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6087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391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CFD5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764022"/>
                  </a:ext>
                </a:extLst>
              </a:tr>
            </a:tbl>
          </a:graphicData>
        </a:graphic>
      </p:graphicFrame>
      <p:pic>
        <p:nvPicPr>
          <p:cNvPr id="37" name="Picture 36">
            <a:extLst>
              <a:ext uri="{FF2B5EF4-FFF2-40B4-BE49-F238E27FC236}">
                <a16:creationId xmlns:a16="http://schemas.microsoft.com/office/drawing/2014/main" id="{516ABEAE-2915-4B89-B37D-845211328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0707" y="3657192"/>
            <a:ext cx="175285" cy="130564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63F40756-A43F-430C-B8C4-D8CEBD2A53F2}"/>
              </a:ext>
            </a:extLst>
          </p:cNvPr>
          <p:cNvSpPr>
            <a:spLocks noChangeAspect="1"/>
          </p:cNvSpPr>
          <p:nvPr/>
        </p:nvSpPr>
        <p:spPr>
          <a:xfrm>
            <a:off x="8517868" y="5249765"/>
            <a:ext cx="54864" cy="548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3C225DA-737E-485A-A2BF-1244F10B9979}"/>
              </a:ext>
            </a:extLst>
          </p:cNvPr>
          <p:cNvSpPr>
            <a:spLocks noChangeAspect="1"/>
          </p:cNvSpPr>
          <p:nvPr/>
        </p:nvSpPr>
        <p:spPr>
          <a:xfrm>
            <a:off x="8520141" y="5402165"/>
            <a:ext cx="54864" cy="548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8179177-743D-4D71-A8E8-73CFA9FF7406}"/>
              </a:ext>
            </a:extLst>
          </p:cNvPr>
          <p:cNvSpPr>
            <a:spLocks noChangeAspect="1"/>
          </p:cNvSpPr>
          <p:nvPr/>
        </p:nvSpPr>
        <p:spPr>
          <a:xfrm>
            <a:off x="8517865" y="5554565"/>
            <a:ext cx="54864" cy="548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282D4D-F0B0-4013-A288-E6CD089A3F17}"/>
              </a:ext>
            </a:extLst>
          </p:cNvPr>
          <p:cNvSpPr txBox="1"/>
          <p:nvPr/>
        </p:nvSpPr>
        <p:spPr>
          <a:xfrm>
            <a:off x="5724469" y="4094486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EFD47F-1692-4A76-8E13-C994DD952704}"/>
              </a:ext>
            </a:extLst>
          </p:cNvPr>
          <p:cNvSpPr txBox="1"/>
          <p:nvPr/>
        </p:nvSpPr>
        <p:spPr>
          <a:xfrm>
            <a:off x="5724469" y="4461294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D450D9-02C9-4949-80C6-9C60AAEB9306}"/>
              </a:ext>
            </a:extLst>
          </p:cNvPr>
          <p:cNvSpPr txBox="1"/>
          <p:nvPr/>
        </p:nvSpPr>
        <p:spPr>
          <a:xfrm>
            <a:off x="5720397" y="4833150"/>
            <a:ext cx="6001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ci                -             552.5       552.5          (c)          0.75        (c)           1.0         3,188              12.8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36C2B10-213A-4E88-8E03-73F40CED0DEA}"/>
              </a:ext>
            </a:extLst>
          </p:cNvPr>
          <p:cNvSpPr txBox="1"/>
          <p:nvPr/>
        </p:nvSpPr>
        <p:spPr>
          <a:xfrm>
            <a:off x="3946548" y="1298004"/>
            <a:ext cx="219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Brush Script MT" panose="03060802040406070304" pitchFamily="66" charset="0"/>
              </a:rPr>
              <a:t>l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A00CF2E7-FBFC-4C26-83A4-EE75B1D2CC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562205" y="3298718"/>
          <a:ext cx="1371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228600" progId="Equation.DSMT4">
                  <p:embed/>
                </p:oleObj>
              </mc:Choice>
              <mc:Fallback>
                <p:oleObj name="Equation" r:id="rId5" imgW="1371600" imgH="22860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A00CF2E7-FBFC-4C26-83A4-EE75B1D2CC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2205" y="3298718"/>
                        <a:ext cx="1371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33">
            <a:extLst>
              <a:ext uri="{FF2B5EF4-FFF2-40B4-BE49-F238E27FC236}">
                <a16:creationId xmlns:a16="http://schemas.microsoft.com/office/drawing/2014/main" id="{66B344CB-2784-4434-9D94-48DBC92855A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6354" y="3575968"/>
          <a:ext cx="4656997" cy="9343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8007481" imgH="1606619" progId="Excel.Sheet.12">
                  <p:embed/>
                </p:oleObj>
              </mc:Choice>
              <mc:Fallback>
                <p:oleObj name="Worksheet" r:id="rId7" imgW="8007481" imgH="1606619" progId="Excel.Sheet.12">
                  <p:embed/>
                  <p:pic>
                    <p:nvPicPr>
                      <p:cNvPr id="34" name="Object 33">
                        <a:extLst>
                          <a:ext uri="{FF2B5EF4-FFF2-40B4-BE49-F238E27FC236}">
                            <a16:creationId xmlns:a16="http://schemas.microsoft.com/office/drawing/2014/main" id="{66B344CB-2784-4434-9D94-48DBC92855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06354" y="3575968"/>
                        <a:ext cx="4656997" cy="93435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74F9E6E2-BB57-4053-83DB-610121A11EF6}"/>
              </a:ext>
            </a:extLst>
          </p:cNvPr>
          <p:cNvSpPr txBox="1"/>
          <p:nvPr/>
        </p:nvSpPr>
        <p:spPr>
          <a:xfrm>
            <a:off x="416972" y="3370875"/>
            <a:ext cx="19180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1" i="0" u="none" strike="noStrike" baseline="0" dirty="0">
                <a:latin typeface="HelveticaLTStd-Bold"/>
              </a:rPr>
              <a:t>Table 23.4.3(a)—Strut coefficient </a:t>
            </a:r>
            <a:r>
              <a:rPr lang="el-GR" sz="800" b="1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800" b="1" i="0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endParaRPr lang="en-US" sz="800" baseline="-25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D68225-1FDA-4057-A555-336A241402E0}"/>
              </a:ext>
            </a:extLst>
          </p:cNvPr>
          <p:cNvSpPr txBox="1"/>
          <p:nvPr/>
        </p:nvSpPr>
        <p:spPr>
          <a:xfrm>
            <a:off x="416972" y="4786639"/>
            <a:ext cx="39227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1" i="0" u="none" strike="noStrike" baseline="0" dirty="0">
                <a:latin typeface="HelveticaLTStd-Bold"/>
              </a:rPr>
              <a:t>Table 23.4.3(b)—Strut and node confinement modification factor </a:t>
            </a:r>
            <a:r>
              <a:rPr lang="el-GR" sz="800" b="1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800" b="1" i="0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US" sz="800" baseline="-25000" dirty="0"/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2A1695A5-C1B2-4FC2-AFF4-7F402DD851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6354" y="4994745"/>
          <a:ext cx="4641007" cy="14694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9" imgW="7601081" imgH="2406785" progId="Excel.Sheet.12">
                  <p:embed/>
                </p:oleObj>
              </mc:Choice>
              <mc:Fallback>
                <p:oleObj name="Worksheet" r:id="rId9" imgW="7601081" imgH="2406785" progId="Excel.Sheet.12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2A1695A5-C1B2-4FC2-AFF4-7F402DD851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6354" y="4994745"/>
                        <a:ext cx="4641007" cy="14694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C4CF4B72-9F38-4FE4-84C2-B2A7CFF75E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245446"/>
              </p:ext>
            </p:extLst>
          </p:nvPr>
        </p:nvGraphicFramePr>
        <p:xfrm>
          <a:off x="10092128" y="3291013"/>
          <a:ext cx="821690" cy="1778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54080" imgH="228600" progId="Equation.DSMT4">
                  <p:embed/>
                </p:oleObj>
              </mc:Choice>
              <mc:Fallback>
                <p:oleObj name="Equation" r:id="rId11" imgW="1054080" imgH="228600" progId="Equation.DSMT4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C4CF4B72-9F38-4FE4-84C2-B2A7CFF75E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092128" y="3291013"/>
                        <a:ext cx="821690" cy="1778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3088AEA-27C0-4235-B04F-30B2F97DAE4D}"/>
              </a:ext>
            </a:extLst>
          </p:cNvPr>
          <p:cNvSpPr txBox="1"/>
          <p:nvPr/>
        </p:nvSpPr>
        <p:spPr>
          <a:xfrm rot="19725404">
            <a:off x="9888227" y="2210637"/>
            <a:ext cx="300082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552.5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68451B-67AE-4C11-93DC-B58568066A81}"/>
              </a:ext>
            </a:extLst>
          </p:cNvPr>
          <p:cNvSpPr txBox="1"/>
          <p:nvPr/>
        </p:nvSpPr>
        <p:spPr>
          <a:xfrm>
            <a:off x="387229" y="283525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Nodal Zone Design</a:t>
            </a:r>
          </a:p>
        </p:txBody>
      </p:sp>
      <p:graphicFrame>
        <p:nvGraphicFramePr>
          <p:cNvPr id="48" name="Object 47">
            <a:extLst>
              <a:ext uri="{FF2B5EF4-FFF2-40B4-BE49-F238E27FC236}">
                <a16:creationId xmlns:a16="http://schemas.microsoft.com/office/drawing/2014/main" id="{ACE6846F-DEBA-4325-A2B8-D772379E2D0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975864" y="3149493"/>
          <a:ext cx="746125" cy="377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850680" imgH="431640" progId="Equation.DSMT4">
                  <p:embed/>
                </p:oleObj>
              </mc:Choice>
              <mc:Fallback>
                <p:oleObj name="Equation" r:id="rId13" imgW="850680" imgH="431640" progId="Equation.DSMT4">
                  <p:embed/>
                  <p:pic>
                    <p:nvPicPr>
                      <p:cNvPr id="48" name="Object 47">
                        <a:extLst>
                          <a:ext uri="{FF2B5EF4-FFF2-40B4-BE49-F238E27FC236}">
                            <a16:creationId xmlns:a16="http://schemas.microsoft.com/office/drawing/2014/main" id="{ACE6846F-DEBA-4325-A2B8-D772379E2D0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975864" y="3149493"/>
                        <a:ext cx="746125" cy="377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Object 48">
            <a:extLst>
              <a:ext uri="{FF2B5EF4-FFF2-40B4-BE49-F238E27FC236}">
                <a16:creationId xmlns:a16="http://schemas.microsoft.com/office/drawing/2014/main" id="{56800331-ED06-48B3-8942-9E8E4E080C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27950" y="3622675"/>
          <a:ext cx="188913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15640" imgH="228600" progId="Equation.DSMT4">
                  <p:embed/>
                </p:oleObj>
              </mc:Choice>
              <mc:Fallback>
                <p:oleObj name="Equation" r:id="rId15" imgW="215640" imgH="228600" progId="Equation.DSMT4">
                  <p:embed/>
                  <p:pic>
                    <p:nvPicPr>
                      <p:cNvPr id="49" name="Object 48">
                        <a:extLst>
                          <a:ext uri="{FF2B5EF4-FFF2-40B4-BE49-F238E27FC236}">
                            <a16:creationId xmlns:a16="http://schemas.microsoft.com/office/drawing/2014/main" id="{56800331-ED06-48B3-8942-9E8E4E080C6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727950" y="3622675"/>
                        <a:ext cx="188913" cy="20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59498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0DFDF-5E9C-4289-AEE3-A8BF760C0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3796" y="956729"/>
            <a:ext cx="4094329" cy="20895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9FE0EF-D22D-46F8-8659-C816968678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904"/>
          <a:stretch/>
        </p:blipFill>
        <p:spPr>
          <a:xfrm>
            <a:off x="912017" y="967326"/>
            <a:ext cx="4257817" cy="20107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FAB3EF-C157-4DC5-98EF-9B41672AA952}"/>
              </a:ext>
            </a:extLst>
          </p:cNvPr>
          <p:cNvSpPr txBox="1"/>
          <p:nvPr/>
        </p:nvSpPr>
        <p:spPr>
          <a:xfrm>
            <a:off x="1413700" y="2559565"/>
            <a:ext cx="14847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a                                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36F580-00F6-4BC5-8ADD-3026E5F224CA}"/>
              </a:ext>
            </a:extLst>
          </p:cNvPr>
          <p:cNvSpPr txBox="1"/>
          <p:nvPr/>
        </p:nvSpPr>
        <p:spPr>
          <a:xfrm>
            <a:off x="7012674" y="2558269"/>
            <a:ext cx="27190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a                                  b                                 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A91BF-3B8E-40F3-B16F-AE46B3ED0E4A}"/>
              </a:ext>
            </a:extLst>
          </p:cNvPr>
          <p:cNvSpPr txBox="1"/>
          <p:nvPr/>
        </p:nvSpPr>
        <p:spPr>
          <a:xfrm>
            <a:off x="10374572" y="2558268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863CDD-F003-48EA-8AFB-F95932EA4F7F}"/>
              </a:ext>
            </a:extLst>
          </p:cNvPr>
          <p:cNvSpPr txBox="1"/>
          <p:nvPr/>
        </p:nvSpPr>
        <p:spPr>
          <a:xfrm>
            <a:off x="3974928" y="2562977"/>
            <a:ext cx="2423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49D67C-38D3-4482-9961-3FB9C706BEB4}"/>
              </a:ext>
            </a:extLst>
          </p:cNvPr>
          <p:cNvSpPr txBox="1"/>
          <p:nvPr/>
        </p:nvSpPr>
        <p:spPr>
          <a:xfrm>
            <a:off x="7614428" y="256128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DFE9EB-49FA-41F0-8720-2007806A7425}"/>
              </a:ext>
            </a:extLst>
          </p:cNvPr>
          <p:cNvSpPr txBox="1"/>
          <p:nvPr/>
        </p:nvSpPr>
        <p:spPr>
          <a:xfrm>
            <a:off x="6899502" y="1911492"/>
            <a:ext cx="2263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f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3413C5B-2A30-4F1C-91D9-147D6B72AABD}"/>
              </a:ext>
            </a:extLst>
          </p:cNvPr>
          <p:cNvSpPr txBox="1"/>
          <p:nvPr/>
        </p:nvSpPr>
        <p:spPr>
          <a:xfrm>
            <a:off x="7693479" y="1835366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09227E-5DE2-45DA-8DFF-7BC5E558DD32}"/>
              </a:ext>
            </a:extLst>
          </p:cNvPr>
          <p:cNvSpPr txBox="1"/>
          <p:nvPr/>
        </p:nvSpPr>
        <p:spPr>
          <a:xfrm>
            <a:off x="8770960" y="1858111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h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163CA-0DBB-4A9F-A4BE-001ADC7B7693}"/>
              </a:ext>
            </a:extLst>
          </p:cNvPr>
          <p:cNvSpPr txBox="1"/>
          <p:nvPr/>
        </p:nvSpPr>
        <p:spPr>
          <a:xfrm>
            <a:off x="10374572" y="1958476"/>
            <a:ext cx="213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latin typeface="Humnst777 Lt BT" panose="020B0402030504020204" pitchFamily="34" charset="0"/>
              </a:rPr>
              <a:t>i</a:t>
            </a:r>
            <a:endParaRPr lang="en-US" sz="1000" dirty="0">
              <a:latin typeface="Humnst777 Lt BT" panose="020B0402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93616B5-F4D8-4BA7-99E8-2503C9B895BF}"/>
              </a:ext>
            </a:extLst>
          </p:cNvPr>
          <p:cNvSpPr txBox="1"/>
          <p:nvPr/>
        </p:nvSpPr>
        <p:spPr>
          <a:xfrm>
            <a:off x="2087485" y="1819463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7B0F2-EF83-44C6-BA8C-B87E926C7784}"/>
              </a:ext>
            </a:extLst>
          </p:cNvPr>
          <p:cNvSpPr txBox="1"/>
          <p:nvPr/>
        </p:nvSpPr>
        <p:spPr>
          <a:xfrm>
            <a:off x="3164966" y="1837659"/>
            <a:ext cx="256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1D2A5E-0154-46AC-8651-D2FD3EBCE6BD}"/>
              </a:ext>
            </a:extLst>
          </p:cNvPr>
          <p:cNvSpPr txBox="1"/>
          <p:nvPr/>
        </p:nvSpPr>
        <p:spPr>
          <a:xfrm>
            <a:off x="1340913" y="1328782"/>
            <a:ext cx="213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j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7FB95E2-AFA6-44B0-B19C-365D70FE0FD3}"/>
              </a:ext>
            </a:extLst>
          </p:cNvPr>
          <p:cNvSpPr txBox="1"/>
          <p:nvPr/>
        </p:nvSpPr>
        <p:spPr>
          <a:xfrm>
            <a:off x="2575277" y="1180721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B5471B2-5064-41CD-A778-570E304E4F47}"/>
              </a:ext>
            </a:extLst>
          </p:cNvPr>
          <p:cNvSpPr txBox="1"/>
          <p:nvPr/>
        </p:nvSpPr>
        <p:spPr>
          <a:xfrm>
            <a:off x="8187899" y="1180716"/>
            <a:ext cx="2439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0E1502F-401F-40EE-8612-54B3F5E463C5}"/>
              </a:ext>
            </a:extLst>
          </p:cNvPr>
          <p:cNvSpPr txBox="1"/>
          <p:nvPr/>
        </p:nvSpPr>
        <p:spPr>
          <a:xfrm>
            <a:off x="9592017" y="1298004"/>
            <a:ext cx="219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Brush Script MT" panose="03060802040406070304" pitchFamily="66" charset="0"/>
              </a:rPr>
              <a:t>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22CA64-371A-4795-B25B-A17D766D6DA2}"/>
              </a:ext>
            </a:extLst>
          </p:cNvPr>
          <p:cNvSpPr txBox="1"/>
          <p:nvPr/>
        </p:nvSpPr>
        <p:spPr>
          <a:xfrm>
            <a:off x="6933805" y="1336654"/>
            <a:ext cx="21352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umnst777 Lt BT" panose="020B0402030504020204" pitchFamily="34" charset="0"/>
              </a:rPr>
              <a:t>j</a:t>
            </a:r>
          </a:p>
        </p:txBody>
      </p:sp>
      <p:graphicFrame>
        <p:nvGraphicFramePr>
          <p:cNvPr id="6" name="Table 22">
            <a:extLst>
              <a:ext uri="{FF2B5EF4-FFF2-40B4-BE49-F238E27FC236}">
                <a16:creationId xmlns:a16="http://schemas.microsoft.com/office/drawing/2014/main" id="{9DC124F1-77ED-4CA4-B21B-F0AA062D99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980324"/>
              </p:ext>
            </p:extLst>
          </p:nvPr>
        </p:nvGraphicFramePr>
        <p:xfrm>
          <a:off x="7620480" y="4278997"/>
          <a:ext cx="3503005" cy="1615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6512">
                  <a:extLst>
                    <a:ext uri="{9D8B030D-6E8A-4147-A177-3AD203B41FA5}">
                      <a16:colId xmlns:a16="http://schemas.microsoft.com/office/drawing/2014/main" val="1770340417"/>
                    </a:ext>
                  </a:extLst>
                </a:gridCol>
                <a:gridCol w="625524">
                  <a:extLst>
                    <a:ext uri="{9D8B030D-6E8A-4147-A177-3AD203B41FA5}">
                      <a16:colId xmlns:a16="http://schemas.microsoft.com/office/drawing/2014/main" val="3126442813"/>
                    </a:ext>
                  </a:extLst>
                </a:gridCol>
                <a:gridCol w="447605">
                  <a:extLst>
                    <a:ext uri="{9D8B030D-6E8A-4147-A177-3AD203B41FA5}">
                      <a16:colId xmlns:a16="http://schemas.microsoft.com/office/drawing/2014/main" val="2473189956"/>
                    </a:ext>
                  </a:extLst>
                </a:gridCol>
                <a:gridCol w="624746">
                  <a:extLst>
                    <a:ext uri="{9D8B030D-6E8A-4147-A177-3AD203B41FA5}">
                      <a16:colId xmlns:a16="http://schemas.microsoft.com/office/drawing/2014/main" val="1637720319"/>
                    </a:ext>
                  </a:extLst>
                </a:gridCol>
                <a:gridCol w="431642">
                  <a:extLst>
                    <a:ext uri="{9D8B030D-6E8A-4147-A177-3AD203B41FA5}">
                      <a16:colId xmlns:a16="http://schemas.microsoft.com/office/drawing/2014/main" val="3447933073"/>
                    </a:ext>
                  </a:extLst>
                </a:gridCol>
                <a:gridCol w="726976">
                  <a:extLst>
                    <a:ext uri="{9D8B030D-6E8A-4147-A177-3AD203B41FA5}">
                      <a16:colId xmlns:a16="http://schemas.microsoft.com/office/drawing/2014/main" val="1190091234"/>
                    </a:ext>
                  </a:extLst>
                </a:gridCol>
              </a:tblGrid>
              <a:tr h="281392">
                <a:tc>
                  <a:txBody>
                    <a:bodyPr/>
                    <a:lstStyle/>
                    <a:p>
                      <a:pPr algn="r"/>
                      <a:r>
                        <a:rPr lang="en-US" sz="1000" dirty="0">
                          <a:solidFill>
                            <a:schemeClr val="bg1"/>
                          </a:solidFill>
                        </a:rPr>
                        <a:t>Node</a:t>
                      </a:r>
                    </a:p>
                  </a:txBody>
                  <a:tcPr anchor="ctr" anchorCtr="1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Node type Table </a:t>
                      </a:r>
                      <a:r>
                        <a:rPr lang="en-US" sz="800" b="1" i="0" u="none" strike="noStrike" baseline="0" dirty="0">
                          <a:latin typeface="HelveticaLTStd-Bold"/>
                        </a:rPr>
                        <a:t> 23.4.3(b)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β</a:t>
                      </a:r>
                      <a:r>
                        <a:rPr lang="en-US" sz="1000" baseline="-25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</a:t>
                      </a:r>
                      <a:endParaRPr lang="en-US" sz="1000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Node type Table </a:t>
                      </a:r>
                      <a:r>
                        <a:rPr lang="en-US" sz="800" b="1" i="0" u="none" strike="noStrike" baseline="0" dirty="0">
                          <a:latin typeface="HelveticaLTStd-Bold"/>
                        </a:rPr>
                        <a:t> 23.9.2</a:t>
                      </a: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 </a:t>
                      </a:r>
                    </a:p>
                  </a:txBody>
                  <a:tcPr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00" b="1" kern="12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l-GR" sz="1000" b="1" kern="12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β</a:t>
                      </a:r>
                      <a:r>
                        <a:rPr lang="en-US" sz="1000" b="1" kern="1200" baseline="-25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</a:t>
                      </a:r>
                    </a:p>
                    <a:p>
                      <a:pPr algn="ctr"/>
                      <a:endParaRPr lang="en-US" sz="8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accent6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err="1">
                          <a:solidFill>
                            <a:schemeClr val="bg1"/>
                          </a:solidFill>
                        </a:rPr>
                        <a:t>f</a:t>
                      </a:r>
                      <a:r>
                        <a:rPr lang="en-US" sz="1000" baseline="-25000" dirty="0" err="1">
                          <a:solidFill>
                            <a:schemeClr val="bg1"/>
                          </a:solidFill>
                        </a:rPr>
                        <a:t>ce</a:t>
                      </a:r>
                      <a:endParaRPr lang="en-US" sz="1000" baseline="-25000" dirty="0">
                        <a:solidFill>
                          <a:schemeClr val="bg1"/>
                        </a:solidFill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dirty="0">
                          <a:solidFill>
                            <a:schemeClr val="bg1"/>
                          </a:solidFill>
                        </a:rPr>
                        <a:t>(psi) </a:t>
                      </a:r>
                      <a:endParaRPr lang="en-US" sz="800" baseline="-25000" dirty="0">
                        <a:solidFill>
                          <a:schemeClr val="bg1"/>
                        </a:solidFill>
                      </a:endParaRPr>
                    </a:p>
                    <a:p>
                      <a:pPr algn="ctr"/>
                      <a:endParaRPr lang="en-US" sz="1000" baseline="-25000" dirty="0">
                        <a:solidFill>
                          <a:schemeClr val="bg1"/>
                        </a:solidFill>
                      </a:endParaRPr>
                    </a:p>
                  </a:txBody>
                  <a:tcPr anchor="ctr" anchorCtr="1">
                    <a:solidFill>
                      <a:schemeClr val="accent6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9959618"/>
                  </a:ext>
                </a:extLst>
              </a:tr>
              <a:tr h="28139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660872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43919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4764022"/>
                  </a:ext>
                </a:extLst>
              </a:tr>
            </a:tbl>
          </a:graphicData>
        </a:graphic>
      </p:graphicFrame>
      <p:sp>
        <p:nvSpPr>
          <p:cNvPr id="38" name="Oval 37">
            <a:extLst>
              <a:ext uri="{FF2B5EF4-FFF2-40B4-BE49-F238E27FC236}">
                <a16:creationId xmlns:a16="http://schemas.microsoft.com/office/drawing/2014/main" id="{63F40756-A43F-430C-B8C4-D8CEBD2A53F2}"/>
              </a:ext>
            </a:extLst>
          </p:cNvPr>
          <p:cNvSpPr>
            <a:spLocks noChangeAspect="1"/>
          </p:cNvSpPr>
          <p:nvPr/>
        </p:nvSpPr>
        <p:spPr>
          <a:xfrm>
            <a:off x="9317122" y="6028698"/>
            <a:ext cx="54864" cy="548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3C225DA-737E-485A-A2BF-1244F10B9979}"/>
              </a:ext>
            </a:extLst>
          </p:cNvPr>
          <p:cNvSpPr>
            <a:spLocks noChangeAspect="1"/>
          </p:cNvSpPr>
          <p:nvPr/>
        </p:nvSpPr>
        <p:spPr>
          <a:xfrm>
            <a:off x="9319395" y="6181098"/>
            <a:ext cx="54864" cy="548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8179177-743D-4D71-A8E8-73CFA9FF7406}"/>
              </a:ext>
            </a:extLst>
          </p:cNvPr>
          <p:cNvSpPr>
            <a:spLocks noChangeAspect="1"/>
          </p:cNvSpPr>
          <p:nvPr/>
        </p:nvSpPr>
        <p:spPr>
          <a:xfrm>
            <a:off x="9317119" y="6333498"/>
            <a:ext cx="54864" cy="54864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9282D4D-F0B0-4013-A288-E6CD089A3F17}"/>
              </a:ext>
            </a:extLst>
          </p:cNvPr>
          <p:cNvSpPr txBox="1"/>
          <p:nvPr/>
        </p:nvSpPr>
        <p:spPr>
          <a:xfrm>
            <a:off x="7800240" y="4823601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EFD47F-1692-4A76-8E13-C994DD952704}"/>
              </a:ext>
            </a:extLst>
          </p:cNvPr>
          <p:cNvSpPr txBox="1"/>
          <p:nvPr/>
        </p:nvSpPr>
        <p:spPr>
          <a:xfrm>
            <a:off x="7800240" y="5190409"/>
            <a:ext cx="3000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D450D9-02C9-4949-80C6-9C60AAEB9306}"/>
              </a:ext>
            </a:extLst>
          </p:cNvPr>
          <p:cNvSpPr txBox="1"/>
          <p:nvPr/>
        </p:nvSpPr>
        <p:spPr>
          <a:xfrm>
            <a:off x="7802940" y="5562265"/>
            <a:ext cx="32777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</a:t>
            </a:r>
            <a:r>
              <a:rPr lang="en-US" sz="1200" dirty="0"/>
              <a:t>               (c)            1.0         (c)           0.6         2,550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36C2B10-213A-4E88-8E03-73F40CED0DEA}"/>
              </a:ext>
            </a:extLst>
          </p:cNvPr>
          <p:cNvSpPr txBox="1"/>
          <p:nvPr/>
        </p:nvSpPr>
        <p:spPr>
          <a:xfrm>
            <a:off x="3946548" y="1298004"/>
            <a:ext cx="2199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Brush Script MT" panose="03060802040406070304" pitchFamily="66" charset="0"/>
              </a:rPr>
              <a:t>l</a:t>
            </a:r>
          </a:p>
        </p:txBody>
      </p:sp>
      <p:graphicFrame>
        <p:nvGraphicFramePr>
          <p:cNvPr id="20" name="Object 19">
            <a:extLst>
              <a:ext uri="{FF2B5EF4-FFF2-40B4-BE49-F238E27FC236}">
                <a16:creationId xmlns:a16="http://schemas.microsoft.com/office/drawing/2014/main" id="{A00CF2E7-FBFC-4C26-83A4-EE75B1D2CC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945748"/>
              </p:ext>
            </p:extLst>
          </p:nvPr>
        </p:nvGraphicFramePr>
        <p:xfrm>
          <a:off x="7656162" y="4030436"/>
          <a:ext cx="1371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1600" imgH="228600" progId="Equation.DSMT4">
                  <p:embed/>
                </p:oleObj>
              </mc:Choice>
              <mc:Fallback>
                <p:oleObj name="Equation" r:id="rId4" imgW="1371600" imgH="22860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A00CF2E7-FBFC-4C26-83A4-EE75B1D2CC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656162" y="4030436"/>
                        <a:ext cx="1371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TextBox 35">
            <a:extLst>
              <a:ext uri="{FF2B5EF4-FFF2-40B4-BE49-F238E27FC236}">
                <a16:creationId xmlns:a16="http://schemas.microsoft.com/office/drawing/2014/main" id="{D7D68225-1FDA-4057-A555-336A241402E0}"/>
              </a:ext>
            </a:extLst>
          </p:cNvPr>
          <p:cNvSpPr txBox="1"/>
          <p:nvPr/>
        </p:nvSpPr>
        <p:spPr>
          <a:xfrm>
            <a:off x="444898" y="5212015"/>
            <a:ext cx="39227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1" i="0" u="none" strike="noStrike" baseline="0" dirty="0">
                <a:latin typeface="HelveticaLTStd-Bold"/>
              </a:rPr>
              <a:t>Table 23.4.3(b)—Strut and node confinement modification factor </a:t>
            </a:r>
            <a:r>
              <a:rPr lang="el-GR" sz="800" b="1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800" b="1" i="0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US" sz="800" baseline="-25000" dirty="0"/>
          </a:p>
        </p:txBody>
      </p:sp>
      <p:graphicFrame>
        <p:nvGraphicFramePr>
          <p:cNvPr id="42" name="Object 41">
            <a:extLst>
              <a:ext uri="{FF2B5EF4-FFF2-40B4-BE49-F238E27FC236}">
                <a16:creationId xmlns:a16="http://schemas.microsoft.com/office/drawing/2014/main" id="{2A1695A5-C1B2-4FC2-AFF4-7F402DD851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5898524"/>
              </p:ext>
            </p:extLst>
          </p:nvPr>
        </p:nvGraphicFramePr>
        <p:xfrm>
          <a:off x="507703" y="5429597"/>
          <a:ext cx="3548811" cy="11236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7601081" imgH="2406785" progId="Excel.Sheet.12">
                  <p:embed/>
                </p:oleObj>
              </mc:Choice>
              <mc:Fallback>
                <p:oleObj name="Worksheet" r:id="rId6" imgW="7601081" imgH="2406785" progId="Excel.Sheet.12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2A1695A5-C1B2-4FC2-AFF4-7F402DD851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7703" y="5429597"/>
                        <a:ext cx="3548811" cy="11236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4">
            <a:extLst>
              <a:ext uri="{FF2B5EF4-FFF2-40B4-BE49-F238E27FC236}">
                <a16:creationId xmlns:a16="http://schemas.microsoft.com/office/drawing/2014/main" id="{C4CF4B72-9F38-4FE4-84C2-B2A7CFF75E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3891510"/>
              </p:ext>
            </p:extLst>
          </p:nvPr>
        </p:nvGraphicFramePr>
        <p:xfrm>
          <a:off x="10261454" y="4029969"/>
          <a:ext cx="935038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066680" imgH="228600" progId="Equation.DSMT4">
                  <p:embed/>
                </p:oleObj>
              </mc:Choice>
              <mc:Fallback>
                <p:oleObj name="Equation" r:id="rId8" imgW="1066680" imgH="228600" progId="Equation.DSMT4">
                  <p:embed/>
                  <p:pic>
                    <p:nvPicPr>
                      <p:cNvPr id="45" name="Object 44">
                        <a:extLst>
                          <a:ext uri="{FF2B5EF4-FFF2-40B4-BE49-F238E27FC236}">
                            <a16:creationId xmlns:a16="http://schemas.microsoft.com/office/drawing/2014/main" id="{C4CF4B72-9F38-4FE4-84C2-B2A7CFF75E2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261454" y="4029969"/>
                        <a:ext cx="935038" cy="200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3088AEA-27C0-4235-B04F-30B2F97DAE4D}"/>
              </a:ext>
            </a:extLst>
          </p:cNvPr>
          <p:cNvSpPr txBox="1"/>
          <p:nvPr/>
        </p:nvSpPr>
        <p:spPr>
          <a:xfrm rot="19725404">
            <a:off x="9888227" y="2210637"/>
            <a:ext cx="300082" cy="153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" dirty="0"/>
              <a:t>552.5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368451B-67AE-4C11-93DC-B58568066A81}"/>
              </a:ext>
            </a:extLst>
          </p:cNvPr>
          <p:cNvSpPr txBox="1"/>
          <p:nvPr/>
        </p:nvSpPr>
        <p:spPr>
          <a:xfrm>
            <a:off x="387229" y="283525"/>
            <a:ext cx="2047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Nodal Zone Design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192A1E1-E97B-4C73-8FCD-3B1EF4F77D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1451" y="5825774"/>
            <a:ext cx="2242271" cy="72853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724587B-1868-4242-8771-B659DBE45B6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7084"/>
          <a:stretch/>
        </p:blipFill>
        <p:spPr>
          <a:xfrm>
            <a:off x="2937489" y="3363760"/>
            <a:ext cx="2160832" cy="173247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BAB7BB4-1791-441C-AC67-7E4E924174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075" y="3375338"/>
            <a:ext cx="2263738" cy="1156836"/>
          </a:xfrm>
          <a:prstGeom prst="rect">
            <a:avLst/>
          </a:prstGeom>
        </p:spPr>
      </p:pic>
      <p:sp>
        <p:nvSpPr>
          <p:cNvPr id="52" name="Arrow: Right 51">
            <a:extLst>
              <a:ext uri="{FF2B5EF4-FFF2-40B4-BE49-F238E27FC236}">
                <a16:creationId xmlns:a16="http://schemas.microsoft.com/office/drawing/2014/main" id="{BE829EA9-39C3-4442-AAF8-9E10867DF8DA}"/>
              </a:ext>
            </a:extLst>
          </p:cNvPr>
          <p:cNvSpPr/>
          <p:nvPr/>
        </p:nvSpPr>
        <p:spPr>
          <a:xfrm>
            <a:off x="444898" y="4170989"/>
            <a:ext cx="258814" cy="118011"/>
          </a:xfrm>
          <a:prstGeom prst="rightArrow">
            <a:avLst>
              <a:gd name="adj1" fmla="val 50000"/>
              <a:gd name="adj2" fmla="val 9878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05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329C5FC0-A648-4F77-8665-DA2546E60E03}"/>
              </a:ext>
            </a:extLst>
          </p:cNvPr>
          <p:cNvSpPr txBox="1"/>
          <p:nvPr/>
        </p:nvSpPr>
        <p:spPr>
          <a:xfrm>
            <a:off x="396608" y="241322"/>
            <a:ext cx="599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Design &amp; Detailing of Nodal Zone </a:t>
            </a:r>
            <a:r>
              <a:rPr lang="en-US" dirty="0" err="1">
                <a:latin typeface="Humnst777 Lt BT" panose="020B0402030504020204" pitchFamily="34" charset="0"/>
              </a:rPr>
              <a:t>i</a:t>
            </a:r>
            <a:r>
              <a:rPr lang="en-US" dirty="0">
                <a:latin typeface="Humnst777 Lt BT" panose="020B0402030504020204" pitchFamily="34" charset="0"/>
              </a:rPr>
              <a:t> – Step 1: Sizing – Trial 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B148C30-D9A4-4F1C-8AE6-3E65D9CD4EA5}"/>
              </a:ext>
            </a:extLst>
          </p:cNvPr>
          <p:cNvSpPr txBox="1"/>
          <p:nvPr/>
        </p:nvSpPr>
        <p:spPr>
          <a:xfrm>
            <a:off x="606059" y="1039461"/>
            <a:ext cx="1034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Strategy,</a:t>
            </a:r>
          </a:p>
        </p:txBody>
      </p:sp>
      <p:graphicFrame>
        <p:nvGraphicFramePr>
          <p:cNvPr id="40" name="Object 39">
            <a:extLst>
              <a:ext uri="{FF2B5EF4-FFF2-40B4-BE49-F238E27FC236}">
                <a16:creationId xmlns:a16="http://schemas.microsoft.com/office/drawing/2014/main" id="{2D4B7D25-BF43-4438-BC7D-9B407A002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7248976"/>
              </p:ext>
            </p:extLst>
          </p:nvPr>
        </p:nvGraphicFramePr>
        <p:xfrm>
          <a:off x="658227" y="1708013"/>
          <a:ext cx="2536825" cy="199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463480" imgH="1866600" progId="Equation.DSMT4">
                  <p:embed/>
                </p:oleObj>
              </mc:Choice>
              <mc:Fallback>
                <p:oleObj name="Equation" r:id="rId2" imgW="2463480" imgH="1866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58227" y="1708013"/>
                        <a:ext cx="2536825" cy="1998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C46538FB-2985-4E72-AFF1-39EC6C7F8D02}"/>
              </a:ext>
            </a:extLst>
          </p:cNvPr>
          <p:cNvSpPr txBox="1"/>
          <p:nvPr/>
        </p:nvSpPr>
        <p:spPr>
          <a:xfrm>
            <a:off x="6719669" y="4579851"/>
            <a:ext cx="5126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umnst777 Lt BT" panose="020B0402030504020204" pitchFamily="34" charset="0"/>
              </a:rPr>
              <a:t>-Trial fails, we can’t have the 6#9 bars within a 7.5” wide tie </a:t>
            </a:r>
            <a:r>
              <a:rPr lang="en-US" sz="1200" i="1" dirty="0">
                <a:latin typeface="Humnst777 Lt BT" panose="020B0402030504020204" pitchFamily="34" charset="0"/>
              </a:rPr>
              <a:t>id </a:t>
            </a:r>
          </a:p>
          <a:p>
            <a:r>
              <a:rPr lang="en-US" sz="1200" dirty="0">
                <a:latin typeface="Humnst777 Lt BT" panose="020B0402030504020204" pitchFamily="34" charset="0"/>
              </a:rPr>
              <a:t>  if we place 3 on each face.</a:t>
            </a:r>
          </a:p>
          <a:p>
            <a:endParaRPr lang="en-US" sz="1200" dirty="0">
              <a:latin typeface="Humnst777 Lt BT" panose="020B0402030504020204" pitchFamily="34" charset="0"/>
            </a:endParaRPr>
          </a:p>
          <a:p>
            <a:r>
              <a:rPr lang="en-US" sz="1200" dirty="0">
                <a:latin typeface="Humnst777 Lt BT" panose="020B0402030504020204" pitchFamily="34" charset="0"/>
              </a:rPr>
              <a:t>-The extreme #9 bar array are spaced 8” </a:t>
            </a:r>
            <a:r>
              <a:rPr lang="en-US" sz="1200" dirty="0" err="1">
                <a:latin typeface="Humnst777 Lt BT" panose="020B0402030504020204" pitchFamily="34" charset="0"/>
              </a:rPr>
              <a:t>o.c.</a:t>
            </a:r>
            <a:r>
              <a:rPr lang="en-US" sz="1200" dirty="0">
                <a:latin typeface="Humnst777 Lt BT" panose="020B0402030504020204" pitchFamily="34" charset="0"/>
              </a:rPr>
              <a:t>, hence, a 10-12” tie width is deemed suitable.  Do a second try starting with a 12” wide tie.</a:t>
            </a:r>
          </a:p>
        </p:txBody>
      </p:sp>
      <p:pic>
        <p:nvPicPr>
          <p:cNvPr id="43" name="Picture 2" descr="Happy Face Sad Face Clipart | Free download on ClipArtMag">
            <a:extLst>
              <a:ext uri="{FF2B5EF4-FFF2-40B4-BE49-F238E27FC236}">
                <a16:creationId xmlns:a16="http://schemas.microsoft.com/office/drawing/2014/main" id="{5675370F-D802-4F88-9BE9-E23ECB1045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85313" y="4579851"/>
            <a:ext cx="231082" cy="23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7D096ABD-ED05-4319-8364-907670F99066}"/>
              </a:ext>
            </a:extLst>
          </p:cNvPr>
          <p:cNvSpPr txBox="1"/>
          <p:nvPr/>
        </p:nvSpPr>
        <p:spPr>
          <a:xfrm>
            <a:off x="9821870" y="1268793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89C890F-3133-4EE4-BEA3-284561F22C53}"/>
              </a:ext>
            </a:extLst>
          </p:cNvPr>
          <p:cNvSpPr txBox="1"/>
          <p:nvPr/>
        </p:nvSpPr>
        <p:spPr>
          <a:xfrm>
            <a:off x="10267863" y="37829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2E90657-6142-4436-BBEA-2D1ACF80F042}"/>
              </a:ext>
            </a:extLst>
          </p:cNvPr>
          <p:cNvSpPr txBox="1"/>
          <p:nvPr/>
        </p:nvSpPr>
        <p:spPr>
          <a:xfrm>
            <a:off x="6936165" y="13609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7A58580-AB6F-4A66-AC2A-206ADD5E9141}"/>
              </a:ext>
            </a:extLst>
          </p:cNvPr>
          <p:cNvSpPr txBox="1"/>
          <p:nvPr/>
        </p:nvSpPr>
        <p:spPr>
          <a:xfrm>
            <a:off x="3802214" y="1007183"/>
            <a:ext cx="16506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umnst777 Lt BT" panose="020B0402030504020204" pitchFamily="34" charset="0"/>
              </a:rPr>
              <a:t>Force polygon and </a:t>
            </a:r>
          </a:p>
          <a:p>
            <a:r>
              <a:rPr lang="en-US" sz="1400" dirty="0">
                <a:latin typeface="Humnst777 Lt BT" panose="020B0402030504020204" pitchFamily="34" charset="0"/>
              </a:rPr>
              <a:t>joint construction</a:t>
            </a:r>
          </a:p>
        </p:txBody>
      </p:sp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F581B21-8D09-4C29-8189-FD3D57F1DD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9956" y="563378"/>
            <a:ext cx="8365436" cy="44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539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54FB4C0-CA20-4D5E-BF16-57CBA5F966FD}"/>
              </a:ext>
            </a:extLst>
          </p:cNvPr>
          <p:cNvSpPr/>
          <p:nvPr/>
        </p:nvSpPr>
        <p:spPr>
          <a:xfrm>
            <a:off x="2300195" y="1730263"/>
            <a:ext cx="3127065" cy="2315184"/>
          </a:xfrm>
          <a:custGeom>
            <a:avLst/>
            <a:gdLst>
              <a:gd name="connsiteX0" fmla="*/ 2895600 w 3124200"/>
              <a:gd name="connsiteY0" fmla="*/ 1156447 h 2303929"/>
              <a:gd name="connsiteX1" fmla="*/ 2788024 w 3124200"/>
              <a:gd name="connsiteY1" fmla="*/ 667870 h 2303929"/>
              <a:gd name="connsiteX2" fmla="*/ 2985247 w 3124200"/>
              <a:gd name="connsiteY2" fmla="*/ 448235 h 2303929"/>
              <a:gd name="connsiteX3" fmla="*/ 2689412 w 3124200"/>
              <a:gd name="connsiteY3" fmla="*/ 255494 h 2303929"/>
              <a:gd name="connsiteX4" fmla="*/ 1855694 w 3124200"/>
              <a:gd name="connsiteY4" fmla="*/ 0 h 2303929"/>
              <a:gd name="connsiteX5" fmla="*/ 896471 w 3124200"/>
              <a:gd name="connsiteY5" fmla="*/ 94129 h 2303929"/>
              <a:gd name="connsiteX6" fmla="*/ 484094 w 3124200"/>
              <a:gd name="connsiteY6" fmla="*/ 206188 h 2303929"/>
              <a:gd name="connsiteX7" fmla="*/ 502024 w 3124200"/>
              <a:gd name="connsiteY7" fmla="*/ 654423 h 2303929"/>
              <a:gd name="connsiteX8" fmla="*/ 300318 w 3124200"/>
              <a:gd name="connsiteY8" fmla="*/ 802341 h 2303929"/>
              <a:gd name="connsiteX9" fmla="*/ 107577 w 3124200"/>
              <a:gd name="connsiteY9" fmla="*/ 1214718 h 2303929"/>
              <a:gd name="connsiteX10" fmla="*/ 0 w 3124200"/>
              <a:gd name="connsiteY10" fmla="*/ 1680882 h 2303929"/>
              <a:gd name="connsiteX11" fmla="*/ 107577 w 3124200"/>
              <a:gd name="connsiteY11" fmla="*/ 2043953 h 2303929"/>
              <a:gd name="connsiteX12" fmla="*/ 1497106 w 3124200"/>
              <a:gd name="connsiteY12" fmla="*/ 2303929 h 2303929"/>
              <a:gd name="connsiteX13" fmla="*/ 1541930 w 3124200"/>
              <a:gd name="connsiteY13" fmla="*/ 2052918 h 2303929"/>
              <a:gd name="connsiteX14" fmla="*/ 2057400 w 3124200"/>
              <a:gd name="connsiteY14" fmla="*/ 2286000 h 2303929"/>
              <a:gd name="connsiteX15" fmla="*/ 2667000 w 3124200"/>
              <a:gd name="connsiteY15" fmla="*/ 2236694 h 2303929"/>
              <a:gd name="connsiteX16" fmla="*/ 2918012 w 3124200"/>
              <a:gd name="connsiteY16" fmla="*/ 1981200 h 2303929"/>
              <a:gd name="connsiteX17" fmla="*/ 3124200 w 3124200"/>
              <a:gd name="connsiteY17" fmla="*/ 1752600 h 2303929"/>
              <a:gd name="connsiteX18" fmla="*/ 3007659 w 3124200"/>
              <a:gd name="connsiteY18" fmla="*/ 1461247 h 2303929"/>
              <a:gd name="connsiteX19" fmla="*/ 2895600 w 3124200"/>
              <a:gd name="connsiteY19" fmla="*/ 1156447 h 2303929"/>
              <a:gd name="connsiteX0" fmla="*/ 2895600 w 3124200"/>
              <a:gd name="connsiteY0" fmla="*/ 1156447 h 2303929"/>
              <a:gd name="connsiteX1" fmla="*/ 2788024 w 3124200"/>
              <a:gd name="connsiteY1" fmla="*/ 667870 h 2303929"/>
              <a:gd name="connsiteX2" fmla="*/ 2985247 w 3124200"/>
              <a:gd name="connsiteY2" fmla="*/ 448235 h 2303929"/>
              <a:gd name="connsiteX3" fmla="*/ 2689412 w 3124200"/>
              <a:gd name="connsiteY3" fmla="*/ 255494 h 2303929"/>
              <a:gd name="connsiteX4" fmla="*/ 1855694 w 3124200"/>
              <a:gd name="connsiteY4" fmla="*/ 0 h 2303929"/>
              <a:gd name="connsiteX5" fmla="*/ 896471 w 3124200"/>
              <a:gd name="connsiteY5" fmla="*/ 94129 h 2303929"/>
              <a:gd name="connsiteX6" fmla="*/ 484094 w 3124200"/>
              <a:gd name="connsiteY6" fmla="*/ 206188 h 2303929"/>
              <a:gd name="connsiteX7" fmla="*/ 502024 w 3124200"/>
              <a:gd name="connsiteY7" fmla="*/ 654423 h 2303929"/>
              <a:gd name="connsiteX8" fmla="*/ 300318 w 3124200"/>
              <a:gd name="connsiteY8" fmla="*/ 802341 h 2303929"/>
              <a:gd name="connsiteX9" fmla="*/ 107577 w 3124200"/>
              <a:gd name="connsiteY9" fmla="*/ 1214718 h 2303929"/>
              <a:gd name="connsiteX10" fmla="*/ 0 w 3124200"/>
              <a:gd name="connsiteY10" fmla="*/ 1680882 h 2303929"/>
              <a:gd name="connsiteX11" fmla="*/ 107577 w 3124200"/>
              <a:gd name="connsiteY11" fmla="*/ 2043953 h 2303929"/>
              <a:gd name="connsiteX12" fmla="*/ 1497106 w 3124200"/>
              <a:gd name="connsiteY12" fmla="*/ 2303929 h 2303929"/>
              <a:gd name="connsiteX13" fmla="*/ 2057400 w 3124200"/>
              <a:gd name="connsiteY13" fmla="*/ 2286000 h 2303929"/>
              <a:gd name="connsiteX14" fmla="*/ 2667000 w 3124200"/>
              <a:gd name="connsiteY14" fmla="*/ 2236694 h 2303929"/>
              <a:gd name="connsiteX15" fmla="*/ 2918012 w 3124200"/>
              <a:gd name="connsiteY15" fmla="*/ 1981200 h 2303929"/>
              <a:gd name="connsiteX16" fmla="*/ 3124200 w 3124200"/>
              <a:gd name="connsiteY16" fmla="*/ 1752600 h 2303929"/>
              <a:gd name="connsiteX17" fmla="*/ 3007659 w 3124200"/>
              <a:gd name="connsiteY17" fmla="*/ 1461247 h 2303929"/>
              <a:gd name="connsiteX18" fmla="*/ 2895600 w 3124200"/>
              <a:gd name="connsiteY18" fmla="*/ 1156447 h 2303929"/>
              <a:gd name="connsiteX0" fmla="*/ 2895600 w 3125803"/>
              <a:gd name="connsiteY0" fmla="*/ 1156447 h 2303929"/>
              <a:gd name="connsiteX1" fmla="*/ 2788024 w 3125803"/>
              <a:gd name="connsiteY1" fmla="*/ 667870 h 2303929"/>
              <a:gd name="connsiteX2" fmla="*/ 2985247 w 3125803"/>
              <a:gd name="connsiteY2" fmla="*/ 448235 h 2303929"/>
              <a:gd name="connsiteX3" fmla="*/ 2689412 w 3125803"/>
              <a:gd name="connsiteY3" fmla="*/ 255494 h 2303929"/>
              <a:gd name="connsiteX4" fmla="*/ 1855694 w 3125803"/>
              <a:gd name="connsiteY4" fmla="*/ 0 h 2303929"/>
              <a:gd name="connsiteX5" fmla="*/ 896471 w 3125803"/>
              <a:gd name="connsiteY5" fmla="*/ 94129 h 2303929"/>
              <a:gd name="connsiteX6" fmla="*/ 484094 w 3125803"/>
              <a:gd name="connsiteY6" fmla="*/ 206188 h 2303929"/>
              <a:gd name="connsiteX7" fmla="*/ 502024 w 3125803"/>
              <a:gd name="connsiteY7" fmla="*/ 654423 h 2303929"/>
              <a:gd name="connsiteX8" fmla="*/ 300318 w 3125803"/>
              <a:gd name="connsiteY8" fmla="*/ 802341 h 2303929"/>
              <a:gd name="connsiteX9" fmla="*/ 107577 w 3125803"/>
              <a:gd name="connsiteY9" fmla="*/ 1214718 h 2303929"/>
              <a:gd name="connsiteX10" fmla="*/ 0 w 3125803"/>
              <a:gd name="connsiteY10" fmla="*/ 1680882 h 2303929"/>
              <a:gd name="connsiteX11" fmla="*/ 107577 w 3125803"/>
              <a:gd name="connsiteY11" fmla="*/ 2043953 h 2303929"/>
              <a:gd name="connsiteX12" fmla="*/ 1497106 w 3125803"/>
              <a:gd name="connsiteY12" fmla="*/ 2303929 h 2303929"/>
              <a:gd name="connsiteX13" fmla="*/ 2057400 w 3125803"/>
              <a:gd name="connsiteY13" fmla="*/ 2286000 h 2303929"/>
              <a:gd name="connsiteX14" fmla="*/ 2667000 w 3125803"/>
              <a:gd name="connsiteY14" fmla="*/ 2236694 h 2303929"/>
              <a:gd name="connsiteX15" fmla="*/ 2918012 w 3125803"/>
              <a:gd name="connsiteY15" fmla="*/ 1981200 h 2303929"/>
              <a:gd name="connsiteX16" fmla="*/ 3124200 w 3125803"/>
              <a:gd name="connsiteY16" fmla="*/ 1752600 h 2303929"/>
              <a:gd name="connsiteX17" fmla="*/ 3007659 w 3125803"/>
              <a:gd name="connsiteY17" fmla="*/ 1461247 h 2303929"/>
              <a:gd name="connsiteX18" fmla="*/ 2895600 w 3125803"/>
              <a:gd name="connsiteY18" fmla="*/ 1156447 h 2303929"/>
              <a:gd name="connsiteX0" fmla="*/ 2895600 w 3125803"/>
              <a:gd name="connsiteY0" fmla="*/ 1156447 h 2303929"/>
              <a:gd name="connsiteX1" fmla="*/ 2788024 w 3125803"/>
              <a:gd name="connsiteY1" fmla="*/ 667870 h 2303929"/>
              <a:gd name="connsiteX2" fmla="*/ 2985247 w 3125803"/>
              <a:gd name="connsiteY2" fmla="*/ 448235 h 2303929"/>
              <a:gd name="connsiteX3" fmla="*/ 2689412 w 3125803"/>
              <a:gd name="connsiteY3" fmla="*/ 255494 h 2303929"/>
              <a:gd name="connsiteX4" fmla="*/ 1855694 w 3125803"/>
              <a:gd name="connsiteY4" fmla="*/ 0 h 2303929"/>
              <a:gd name="connsiteX5" fmla="*/ 896471 w 3125803"/>
              <a:gd name="connsiteY5" fmla="*/ 94129 h 2303929"/>
              <a:gd name="connsiteX6" fmla="*/ 484094 w 3125803"/>
              <a:gd name="connsiteY6" fmla="*/ 206188 h 2303929"/>
              <a:gd name="connsiteX7" fmla="*/ 502024 w 3125803"/>
              <a:gd name="connsiteY7" fmla="*/ 654423 h 2303929"/>
              <a:gd name="connsiteX8" fmla="*/ 300318 w 3125803"/>
              <a:gd name="connsiteY8" fmla="*/ 802341 h 2303929"/>
              <a:gd name="connsiteX9" fmla="*/ 107577 w 3125803"/>
              <a:gd name="connsiteY9" fmla="*/ 1214718 h 2303929"/>
              <a:gd name="connsiteX10" fmla="*/ 0 w 3125803"/>
              <a:gd name="connsiteY10" fmla="*/ 1680882 h 2303929"/>
              <a:gd name="connsiteX11" fmla="*/ 107577 w 3125803"/>
              <a:gd name="connsiteY11" fmla="*/ 2043953 h 2303929"/>
              <a:gd name="connsiteX12" fmla="*/ 1497106 w 3125803"/>
              <a:gd name="connsiteY12" fmla="*/ 2303929 h 2303929"/>
              <a:gd name="connsiteX13" fmla="*/ 2057400 w 3125803"/>
              <a:gd name="connsiteY13" fmla="*/ 2286000 h 2303929"/>
              <a:gd name="connsiteX14" fmla="*/ 2667000 w 3125803"/>
              <a:gd name="connsiteY14" fmla="*/ 2236694 h 2303929"/>
              <a:gd name="connsiteX15" fmla="*/ 2918012 w 3125803"/>
              <a:gd name="connsiteY15" fmla="*/ 1981200 h 2303929"/>
              <a:gd name="connsiteX16" fmla="*/ 3124200 w 3125803"/>
              <a:gd name="connsiteY16" fmla="*/ 1752600 h 2303929"/>
              <a:gd name="connsiteX17" fmla="*/ 3007659 w 3125803"/>
              <a:gd name="connsiteY17" fmla="*/ 1461247 h 2303929"/>
              <a:gd name="connsiteX18" fmla="*/ 2895600 w 3125803"/>
              <a:gd name="connsiteY18" fmla="*/ 1156447 h 2303929"/>
              <a:gd name="connsiteX0" fmla="*/ 2895600 w 3125803"/>
              <a:gd name="connsiteY0" fmla="*/ 1156447 h 2303929"/>
              <a:gd name="connsiteX1" fmla="*/ 2788024 w 3125803"/>
              <a:gd name="connsiteY1" fmla="*/ 667870 h 2303929"/>
              <a:gd name="connsiteX2" fmla="*/ 2985247 w 3125803"/>
              <a:gd name="connsiteY2" fmla="*/ 448235 h 2303929"/>
              <a:gd name="connsiteX3" fmla="*/ 2689412 w 3125803"/>
              <a:gd name="connsiteY3" fmla="*/ 255494 h 2303929"/>
              <a:gd name="connsiteX4" fmla="*/ 1855694 w 3125803"/>
              <a:gd name="connsiteY4" fmla="*/ 0 h 2303929"/>
              <a:gd name="connsiteX5" fmla="*/ 896471 w 3125803"/>
              <a:gd name="connsiteY5" fmla="*/ 94129 h 2303929"/>
              <a:gd name="connsiteX6" fmla="*/ 484094 w 3125803"/>
              <a:gd name="connsiteY6" fmla="*/ 206188 h 2303929"/>
              <a:gd name="connsiteX7" fmla="*/ 502024 w 3125803"/>
              <a:gd name="connsiteY7" fmla="*/ 654423 h 2303929"/>
              <a:gd name="connsiteX8" fmla="*/ 300318 w 3125803"/>
              <a:gd name="connsiteY8" fmla="*/ 802341 h 2303929"/>
              <a:gd name="connsiteX9" fmla="*/ 107577 w 3125803"/>
              <a:gd name="connsiteY9" fmla="*/ 1214718 h 2303929"/>
              <a:gd name="connsiteX10" fmla="*/ 0 w 3125803"/>
              <a:gd name="connsiteY10" fmla="*/ 1680882 h 2303929"/>
              <a:gd name="connsiteX11" fmla="*/ 107577 w 3125803"/>
              <a:gd name="connsiteY11" fmla="*/ 2043953 h 2303929"/>
              <a:gd name="connsiteX12" fmla="*/ 1497106 w 3125803"/>
              <a:gd name="connsiteY12" fmla="*/ 2303929 h 2303929"/>
              <a:gd name="connsiteX13" fmla="*/ 2057400 w 3125803"/>
              <a:gd name="connsiteY13" fmla="*/ 2286000 h 2303929"/>
              <a:gd name="connsiteX14" fmla="*/ 2667000 w 3125803"/>
              <a:gd name="connsiteY14" fmla="*/ 2236694 h 2303929"/>
              <a:gd name="connsiteX15" fmla="*/ 2918012 w 3125803"/>
              <a:gd name="connsiteY15" fmla="*/ 1981200 h 2303929"/>
              <a:gd name="connsiteX16" fmla="*/ 3124200 w 3125803"/>
              <a:gd name="connsiteY16" fmla="*/ 1752600 h 2303929"/>
              <a:gd name="connsiteX17" fmla="*/ 3007659 w 3125803"/>
              <a:gd name="connsiteY17" fmla="*/ 1461247 h 2303929"/>
              <a:gd name="connsiteX18" fmla="*/ 2895600 w 3125803"/>
              <a:gd name="connsiteY18" fmla="*/ 1156447 h 2303929"/>
              <a:gd name="connsiteX0" fmla="*/ 2895600 w 3125803"/>
              <a:gd name="connsiteY0" fmla="*/ 1156447 h 2303929"/>
              <a:gd name="connsiteX1" fmla="*/ 2788024 w 3125803"/>
              <a:gd name="connsiteY1" fmla="*/ 667870 h 2303929"/>
              <a:gd name="connsiteX2" fmla="*/ 2985247 w 3125803"/>
              <a:gd name="connsiteY2" fmla="*/ 448235 h 2303929"/>
              <a:gd name="connsiteX3" fmla="*/ 2689412 w 3125803"/>
              <a:gd name="connsiteY3" fmla="*/ 255494 h 2303929"/>
              <a:gd name="connsiteX4" fmla="*/ 1855694 w 3125803"/>
              <a:gd name="connsiteY4" fmla="*/ 0 h 2303929"/>
              <a:gd name="connsiteX5" fmla="*/ 896471 w 3125803"/>
              <a:gd name="connsiteY5" fmla="*/ 94129 h 2303929"/>
              <a:gd name="connsiteX6" fmla="*/ 484094 w 3125803"/>
              <a:gd name="connsiteY6" fmla="*/ 206188 h 2303929"/>
              <a:gd name="connsiteX7" fmla="*/ 502024 w 3125803"/>
              <a:gd name="connsiteY7" fmla="*/ 654423 h 2303929"/>
              <a:gd name="connsiteX8" fmla="*/ 300318 w 3125803"/>
              <a:gd name="connsiteY8" fmla="*/ 802341 h 2303929"/>
              <a:gd name="connsiteX9" fmla="*/ 107577 w 3125803"/>
              <a:gd name="connsiteY9" fmla="*/ 1214718 h 2303929"/>
              <a:gd name="connsiteX10" fmla="*/ 0 w 3125803"/>
              <a:gd name="connsiteY10" fmla="*/ 1680882 h 2303929"/>
              <a:gd name="connsiteX11" fmla="*/ 107577 w 3125803"/>
              <a:gd name="connsiteY11" fmla="*/ 2043953 h 2303929"/>
              <a:gd name="connsiteX12" fmla="*/ 1497106 w 3125803"/>
              <a:gd name="connsiteY12" fmla="*/ 2303929 h 2303929"/>
              <a:gd name="connsiteX13" fmla="*/ 2057400 w 3125803"/>
              <a:gd name="connsiteY13" fmla="*/ 2286000 h 2303929"/>
              <a:gd name="connsiteX14" fmla="*/ 2667000 w 3125803"/>
              <a:gd name="connsiteY14" fmla="*/ 2236694 h 2303929"/>
              <a:gd name="connsiteX15" fmla="*/ 2918012 w 3125803"/>
              <a:gd name="connsiteY15" fmla="*/ 1981200 h 2303929"/>
              <a:gd name="connsiteX16" fmla="*/ 3124200 w 3125803"/>
              <a:gd name="connsiteY16" fmla="*/ 1752600 h 2303929"/>
              <a:gd name="connsiteX17" fmla="*/ 3007659 w 3125803"/>
              <a:gd name="connsiteY17" fmla="*/ 1461247 h 2303929"/>
              <a:gd name="connsiteX18" fmla="*/ 2895600 w 3125803"/>
              <a:gd name="connsiteY18" fmla="*/ 1156447 h 2303929"/>
              <a:gd name="connsiteX0" fmla="*/ 2895600 w 3125803"/>
              <a:gd name="connsiteY0" fmla="*/ 1182874 h 2330356"/>
              <a:gd name="connsiteX1" fmla="*/ 2788024 w 3125803"/>
              <a:gd name="connsiteY1" fmla="*/ 694297 h 2330356"/>
              <a:gd name="connsiteX2" fmla="*/ 2985247 w 3125803"/>
              <a:gd name="connsiteY2" fmla="*/ 474662 h 2330356"/>
              <a:gd name="connsiteX3" fmla="*/ 2689412 w 3125803"/>
              <a:gd name="connsiteY3" fmla="*/ 281921 h 2330356"/>
              <a:gd name="connsiteX4" fmla="*/ 1855694 w 3125803"/>
              <a:gd name="connsiteY4" fmla="*/ 26427 h 2330356"/>
              <a:gd name="connsiteX5" fmla="*/ 896471 w 3125803"/>
              <a:gd name="connsiteY5" fmla="*/ 120556 h 2330356"/>
              <a:gd name="connsiteX6" fmla="*/ 484094 w 3125803"/>
              <a:gd name="connsiteY6" fmla="*/ 232615 h 2330356"/>
              <a:gd name="connsiteX7" fmla="*/ 502024 w 3125803"/>
              <a:gd name="connsiteY7" fmla="*/ 680850 h 2330356"/>
              <a:gd name="connsiteX8" fmla="*/ 300318 w 3125803"/>
              <a:gd name="connsiteY8" fmla="*/ 828768 h 2330356"/>
              <a:gd name="connsiteX9" fmla="*/ 107577 w 3125803"/>
              <a:gd name="connsiteY9" fmla="*/ 1241145 h 2330356"/>
              <a:gd name="connsiteX10" fmla="*/ 0 w 3125803"/>
              <a:gd name="connsiteY10" fmla="*/ 1707309 h 2330356"/>
              <a:gd name="connsiteX11" fmla="*/ 107577 w 3125803"/>
              <a:gd name="connsiteY11" fmla="*/ 2070380 h 2330356"/>
              <a:gd name="connsiteX12" fmla="*/ 1497106 w 3125803"/>
              <a:gd name="connsiteY12" fmla="*/ 2330356 h 2330356"/>
              <a:gd name="connsiteX13" fmla="*/ 2057400 w 3125803"/>
              <a:gd name="connsiteY13" fmla="*/ 2312427 h 2330356"/>
              <a:gd name="connsiteX14" fmla="*/ 2667000 w 3125803"/>
              <a:gd name="connsiteY14" fmla="*/ 2263121 h 2330356"/>
              <a:gd name="connsiteX15" fmla="*/ 2918012 w 3125803"/>
              <a:gd name="connsiteY15" fmla="*/ 2007627 h 2330356"/>
              <a:gd name="connsiteX16" fmla="*/ 3124200 w 3125803"/>
              <a:gd name="connsiteY16" fmla="*/ 1779027 h 2330356"/>
              <a:gd name="connsiteX17" fmla="*/ 3007659 w 3125803"/>
              <a:gd name="connsiteY17" fmla="*/ 1487674 h 2330356"/>
              <a:gd name="connsiteX18" fmla="*/ 2895600 w 3125803"/>
              <a:gd name="connsiteY18" fmla="*/ 1182874 h 2330356"/>
              <a:gd name="connsiteX0" fmla="*/ 2895600 w 3125803"/>
              <a:gd name="connsiteY0" fmla="*/ 1167434 h 2314916"/>
              <a:gd name="connsiteX1" fmla="*/ 2788024 w 3125803"/>
              <a:gd name="connsiteY1" fmla="*/ 678857 h 2314916"/>
              <a:gd name="connsiteX2" fmla="*/ 2985247 w 3125803"/>
              <a:gd name="connsiteY2" fmla="*/ 459222 h 2314916"/>
              <a:gd name="connsiteX3" fmla="*/ 2689412 w 3125803"/>
              <a:gd name="connsiteY3" fmla="*/ 266481 h 2314916"/>
              <a:gd name="connsiteX4" fmla="*/ 1855694 w 3125803"/>
              <a:gd name="connsiteY4" fmla="*/ 10987 h 2314916"/>
              <a:gd name="connsiteX5" fmla="*/ 896471 w 3125803"/>
              <a:gd name="connsiteY5" fmla="*/ 105116 h 2314916"/>
              <a:gd name="connsiteX6" fmla="*/ 484094 w 3125803"/>
              <a:gd name="connsiteY6" fmla="*/ 217175 h 2314916"/>
              <a:gd name="connsiteX7" fmla="*/ 502024 w 3125803"/>
              <a:gd name="connsiteY7" fmla="*/ 665410 h 2314916"/>
              <a:gd name="connsiteX8" fmla="*/ 300318 w 3125803"/>
              <a:gd name="connsiteY8" fmla="*/ 813328 h 2314916"/>
              <a:gd name="connsiteX9" fmla="*/ 107577 w 3125803"/>
              <a:gd name="connsiteY9" fmla="*/ 1225705 h 2314916"/>
              <a:gd name="connsiteX10" fmla="*/ 0 w 3125803"/>
              <a:gd name="connsiteY10" fmla="*/ 1691869 h 2314916"/>
              <a:gd name="connsiteX11" fmla="*/ 107577 w 3125803"/>
              <a:gd name="connsiteY11" fmla="*/ 2054940 h 2314916"/>
              <a:gd name="connsiteX12" fmla="*/ 1497106 w 3125803"/>
              <a:gd name="connsiteY12" fmla="*/ 2314916 h 2314916"/>
              <a:gd name="connsiteX13" fmla="*/ 2057400 w 3125803"/>
              <a:gd name="connsiteY13" fmla="*/ 2296987 h 2314916"/>
              <a:gd name="connsiteX14" fmla="*/ 2667000 w 3125803"/>
              <a:gd name="connsiteY14" fmla="*/ 2247681 h 2314916"/>
              <a:gd name="connsiteX15" fmla="*/ 2918012 w 3125803"/>
              <a:gd name="connsiteY15" fmla="*/ 1992187 h 2314916"/>
              <a:gd name="connsiteX16" fmla="*/ 3124200 w 3125803"/>
              <a:gd name="connsiteY16" fmla="*/ 1763587 h 2314916"/>
              <a:gd name="connsiteX17" fmla="*/ 3007659 w 3125803"/>
              <a:gd name="connsiteY17" fmla="*/ 1472234 h 2314916"/>
              <a:gd name="connsiteX18" fmla="*/ 2895600 w 3125803"/>
              <a:gd name="connsiteY18" fmla="*/ 1167434 h 2314916"/>
              <a:gd name="connsiteX0" fmla="*/ 2895600 w 3125803"/>
              <a:gd name="connsiteY0" fmla="*/ 1167434 h 2314916"/>
              <a:gd name="connsiteX1" fmla="*/ 2788024 w 3125803"/>
              <a:gd name="connsiteY1" fmla="*/ 678857 h 2314916"/>
              <a:gd name="connsiteX2" fmla="*/ 2985247 w 3125803"/>
              <a:gd name="connsiteY2" fmla="*/ 459222 h 2314916"/>
              <a:gd name="connsiteX3" fmla="*/ 2689412 w 3125803"/>
              <a:gd name="connsiteY3" fmla="*/ 266481 h 2314916"/>
              <a:gd name="connsiteX4" fmla="*/ 1855694 w 3125803"/>
              <a:gd name="connsiteY4" fmla="*/ 10987 h 2314916"/>
              <a:gd name="connsiteX5" fmla="*/ 896471 w 3125803"/>
              <a:gd name="connsiteY5" fmla="*/ 105116 h 2314916"/>
              <a:gd name="connsiteX6" fmla="*/ 484094 w 3125803"/>
              <a:gd name="connsiteY6" fmla="*/ 217175 h 2314916"/>
              <a:gd name="connsiteX7" fmla="*/ 502024 w 3125803"/>
              <a:gd name="connsiteY7" fmla="*/ 665410 h 2314916"/>
              <a:gd name="connsiteX8" fmla="*/ 300318 w 3125803"/>
              <a:gd name="connsiteY8" fmla="*/ 813328 h 2314916"/>
              <a:gd name="connsiteX9" fmla="*/ 107577 w 3125803"/>
              <a:gd name="connsiteY9" fmla="*/ 1225705 h 2314916"/>
              <a:gd name="connsiteX10" fmla="*/ 0 w 3125803"/>
              <a:gd name="connsiteY10" fmla="*/ 1691869 h 2314916"/>
              <a:gd name="connsiteX11" fmla="*/ 107577 w 3125803"/>
              <a:gd name="connsiteY11" fmla="*/ 2054940 h 2314916"/>
              <a:gd name="connsiteX12" fmla="*/ 1497106 w 3125803"/>
              <a:gd name="connsiteY12" fmla="*/ 2314916 h 2314916"/>
              <a:gd name="connsiteX13" fmla="*/ 2057400 w 3125803"/>
              <a:gd name="connsiteY13" fmla="*/ 2296987 h 2314916"/>
              <a:gd name="connsiteX14" fmla="*/ 2667000 w 3125803"/>
              <a:gd name="connsiteY14" fmla="*/ 2247681 h 2314916"/>
              <a:gd name="connsiteX15" fmla="*/ 2918012 w 3125803"/>
              <a:gd name="connsiteY15" fmla="*/ 1992187 h 2314916"/>
              <a:gd name="connsiteX16" fmla="*/ 3124200 w 3125803"/>
              <a:gd name="connsiteY16" fmla="*/ 1763587 h 2314916"/>
              <a:gd name="connsiteX17" fmla="*/ 3007659 w 3125803"/>
              <a:gd name="connsiteY17" fmla="*/ 1472234 h 2314916"/>
              <a:gd name="connsiteX18" fmla="*/ 2895600 w 3125803"/>
              <a:gd name="connsiteY18" fmla="*/ 1167434 h 2314916"/>
              <a:gd name="connsiteX0" fmla="*/ 2895600 w 3125803"/>
              <a:gd name="connsiteY0" fmla="*/ 1167434 h 2314916"/>
              <a:gd name="connsiteX1" fmla="*/ 2788024 w 3125803"/>
              <a:gd name="connsiteY1" fmla="*/ 678857 h 2314916"/>
              <a:gd name="connsiteX2" fmla="*/ 2985247 w 3125803"/>
              <a:gd name="connsiteY2" fmla="*/ 459222 h 2314916"/>
              <a:gd name="connsiteX3" fmla="*/ 2689412 w 3125803"/>
              <a:gd name="connsiteY3" fmla="*/ 266481 h 2314916"/>
              <a:gd name="connsiteX4" fmla="*/ 1855694 w 3125803"/>
              <a:gd name="connsiteY4" fmla="*/ 10987 h 2314916"/>
              <a:gd name="connsiteX5" fmla="*/ 896471 w 3125803"/>
              <a:gd name="connsiteY5" fmla="*/ 105116 h 2314916"/>
              <a:gd name="connsiteX6" fmla="*/ 484094 w 3125803"/>
              <a:gd name="connsiteY6" fmla="*/ 217175 h 2314916"/>
              <a:gd name="connsiteX7" fmla="*/ 502024 w 3125803"/>
              <a:gd name="connsiteY7" fmla="*/ 665410 h 2314916"/>
              <a:gd name="connsiteX8" fmla="*/ 300318 w 3125803"/>
              <a:gd name="connsiteY8" fmla="*/ 813328 h 2314916"/>
              <a:gd name="connsiteX9" fmla="*/ 107577 w 3125803"/>
              <a:gd name="connsiteY9" fmla="*/ 1225705 h 2314916"/>
              <a:gd name="connsiteX10" fmla="*/ 0 w 3125803"/>
              <a:gd name="connsiteY10" fmla="*/ 1691869 h 2314916"/>
              <a:gd name="connsiteX11" fmla="*/ 107577 w 3125803"/>
              <a:gd name="connsiteY11" fmla="*/ 2054940 h 2314916"/>
              <a:gd name="connsiteX12" fmla="*/ 1497106 w 3125803"/>
              <a:gd name="connsiteY12" fmla="*/ 2314916 h 2314916"/>
              <a:gd name="connsiteX13" fmla="*/ 2057400 w 3125803"/>
              <a:gd name="connsiteY13" fmla="*/ 2296987 h 2314916"/>
              <a:gd name="connsiteX14" fmla="*/ 2667000 w 3125803"/>
              <a:gd name="connsiteY14" fmla="*/ 2247681 h 2314916"/>
              <a:gd name="connsiteX15" fmla="*/ 2918012 w 3125803"/>
              <a:gd name="connsiteY15" fmla="*/ 1992187 h 2314916"/>
              <a:gd name="connsiteX16" fmla="*/ 3124200 w 3125803"/>
              <a:gd name="connsiteY16" fmla="*/ 1763587 h 2314916"/>
              <a:gd name="connsiteX17" fmla="*/ 3007659 w 3125803"/>
              <a:gd name="connsiteY17" fmla="*/ 1472234 h 2314916"/>
              <a:gd name="connsiteX18" fmla="*/ 2895600 w 3125803"/>
              <a:gd name="connsiteY18" fmla="*/ 1167434 h 2314916"/>
              <a:gd name="connsiteX0" fmla="*/ 2895600 w 3125803"/>
              <a:gd name="connsiteY0" fmla="*/ 1167434 h 2314916"/>
              <a:gd name="connsiteX1" fmla="*/ 2788024 w 3125803"/>
              <a:gd name="connsiteY1" fmla="*/ 678857 h 2314916"/>
              <a:gd name="connsiteX2" fmla="*/ 2985247 w 3125803"/>
              <a:gd name="connsiteY2" fmla="*/ 459222 h 2314916"/>
              <a:gd name="connsiteX3" fmla="*/ 2689412 w 3125803"/>
              <a:gd name="connsiteY3" fmla="*/ 266481 h 2314916"/>
              <a:gd name="connsiteX4" fmla="*/ 1855694 w 3125803"/>
              <a:gd name="connsiteY4" fmla="*/ 10987 h 2314916"/>
              <a:gd name="connsiteX5" fmla="*/ 896471 w 3125803"/>
              <a:gd name="connsiteY5" fmla="*/ 105116 h 2314916"/>
              <a:gd name="connsiteX6" fmla="*/ 484094 w 3125803"/>
              <a:gd name="connsiteY6" fmla="*/ 217175 h 2314916"/>
              <a:gd name="connsiteX7" fmla="*/ 363071 w 3125803"/>
              <a:gd name="connsiteY7" fmla="*/ 611621 h 2314916"/>
              <a:gd name="connsiteX8" fmla="*/ 300318 w 3125803"/>
              <a:gd name="connsiteY8" fmla="*/ 813328 h 2314916"/>
              <a:gd name="connsiteX9" fmla="*/ 107577 w 3125803"/>
              <a:gd name="connsiteY9" fmla="*/ 1225705 h 2314916"/>
              <a:gd name="connsiteX10" fmla="*/ 0 w 3125803"/>
              <a:gd name="connsiteY10" fmla="*/ 1691869 h 2314916"/>
              <a:gd name="connsiteX11" fmla="*/ 107577 w 3125803"/>
              <a:gd name="connsiteY11" fmla="*/ 2054940 h 2314916"/>
              <a:gd name="connsiteX12" fmla="*/ 1497106 w 3125803"/>
              <a:gd name="connsiteY12" fmla="*/ 2314916 h 2314916"/>
              <a:gd name="connsiteX13" fmla="*/ 2057400 w 3125803"/>
              <a:gd name="connsiteY13" fmla="*/ 2296987 h 2314916"/>
              <a:gd name="connsiteX14" fmla="*/ 2667000 w 3125803"/>
              <a:gd name="connsiteY14" fmla="*/ 2247681 h 2314916"/>
              <a:gd name="connsiteX15" fmla="*/ 2918012 w 3125803"/>
              <a:gd name="connsiteY15" fmla="*/ 1992187 h 2314916"/>
              <a:gd name="connsiteX16" fmla="*/ 3124200 w 3125803"/>
              <a:gd name="connsiteY16" fmla="*/ 1763587 h 2314916"/>
              <a:gd name="connsiteX17" fmla="*/ 3007659 w 3125803"/>
              <a:gd name="connsiteY17" fmla="*/ 1472234 h 2314916"/>
              <a:gd name="connsiteX18" fmla="*/ 2895600 w 3125803"/>
              <a:gd name="connsiteY18" fmla="*/ 1167434 h 2314916"/>
              <a:gd name="connsiteX0" fmla="*/ 2935804 w 3166007"/>
              <a:gd name="connsiteY0" fmla="*/ 1167434 h 2314916"/>
              <a:gd name="connsiteX1" fmla="*/ 2828228 w 3166007"/>
              <a:gd name="connsiteY1" fmla="*/ 678857 h 2314916"/>
              <a:gd name="connsiteX2" fmla="*/ 3025451 w 3166007"/>
              <a:gd name="connsiteY2" fmla="*/ 459222 h 2314916"/>
              <a:gd name="connsiteX3" fmla="*/ 2729616 w 3166007"/>
              <a:gd name="connsiteY3" fmla="*/ 266481 h 2314916"/>
              <a:gd name="connsiteX4" fmla="*/ 1895898 w 3166007"/>
              <a:gd name="connsiteY4" fmla="*/ 10987 h 2314916"/>
              <a:gd name="connsiteX5" fmla="*/ 936675 w 3166007"/>
              <a:gd name="connsiteY5" fmla="*/ 105116 h 2314916"/>
              <a:gd name="connsiteX6" fmla="*/ 524298 w 3166007"/>
              <a:gd name="connsiteY6" fmla="*/ 217175 h 2314916"/>
              <a:gd name="connsiteX7" fmla="*/ 403275 w 3166007"/>
              <a:gd name="connsiteY7" fmla="*/ 611621 h 2314916"/>
              <a:gd name="connsiteX8" fmla="*/ 340522 w 3166007"/>
              <a:gd name="connsiteY8" fmla="*/ 813328 h 2314916"/>
              <a:gd name="connsiteX9" fmla="*/ 147781 w 3166007"/>
              <a:gd name="connsiteY9" fmla="*/ 1225705 h 2314916"/>
              <a:gd name="connsiteX10" fmla="*/ 40204 w 3166007"/>
              <a:gd name="connsiteY10" fmla="*/ 1691869 h 2314916"/>
              <a:gd name="connsiteX11" fmla="*/ 147781 w 3166007"/>
              <a:gd name="connsiteY11" fmla="*/ 2054940 h 2314916"/>
              <a:gd name="connsiteX12" fmla="*/ 1537310 w 3166007"/>
              <a:gd name="connsiteY12" fmla="*/ 2314916 h 2314916"/>
              <a:gd name="connsiteX13" fmla="*/ 2097604 w 3166007"/>
              <a:gd name="connsiteY13" fmla="*/ 2296987 h 2314916"/>
              <a:gd name="connsiteX14" fmla="*/ 2707204 w 3166007"/>
              <a:gd name="connsiteY14" fmla="*/ 2247681 h 2314916"/>
              <a:gd name="connsiteX15" fmla="*/ 2958216 w 3166007"/>
              <a:gd name="connsiteY15" fmla="*/ 1992187 h 2314916"/>
              <a:gd name="connsiteX16" fmla="*/ 3164404 w 3166007"/>
              <a:gd name="connsiteY16" fmla="*/ 1763587 h 2314916"/>
              <a:gd name="connsiteX17" fmla="*/ 3047863 w 3166007"/>
              <a:gd name="connsiteY17" fmla="*/ 1472234 h 2314916"/>
              <a:gd name="connsiteX18" fmla="*/ 2935804 w 3166007"/>
              <a:gd name="connsiteY18" fmla="*/ 1167434 h 2314916"/>
              <a:gd name="connsiteX0" fmla="*/ 2896862 w 3127065"/>
              <a:gd name="connsiteY0" fmla="*/ 1167434 h 2314916"/>
              <a:gd name="connsiteX1" fmla="*/ 2789286 w 3127065"/>
              <a:gd name="connsiteY1" fmla="*/ 678857 h 2314916"/>
              <a:gd name="connsiteX2" fmla="*/ 2986509 w 3127065"/>
              <a:gd name="connsiteY2" fmla="*/ 459222 h 2314916"/>
              <a:gd name="connsiteX3" fmla="*/ 2690674 w 3127065"/>
              <a:gd name="connsiteY3" fmla="*/ 266481 h 2314916"/>
              <a:gd name="connsiteX4" fmla="*/ 1856956 w 3127065"/>
              <a:gd name="connsiteY4" fmla="*/ 10987 h 2314916"/>
              <a:gd name="connsiteX5" fmla="*/ 897733 w 3127065"/>
              <a:gd name="connsiteY5" fmla="*/ 105116 h 2314916"/>
              <a:gd name="connsiteX6" fmla="*/ 485356 w 3127065"/>
              <a:gd name="connsiteY6" fmla="*/ 217175 h 2314916"/>
              <a:gd name="connsiteX7" fmla="*/ 364333 w 3127065"/>
              <a:gd name="connsiteY7" fmla="*/ 611621 h 2314916"/>
              <a:gd name="connsiteX8" fmla="*/ 301580 w 3127065"/>
              <a:gd name="connsiteY8" fmla="*/ 813328 h 2314916"/>
              <a:gd name="connsiteX9" fmla="*/ 108839 w 3127065"/>
              <a:gd name="connsiteY9" fmla="*/ 1225705 h 2314916"/>
              <a:gd name="connsiteX10" fmla="*/ 1262 w 3127065"/>
              <a:gd name="connsiteY10" fmla="*/ 1691869 h 2314916"/>
              <a:gd name="connsiteX11" fmla="*/ 108839 w 3127065"/>
              <a:gd name="connsiteY11" fmla="*/ 2054940 h 2314916"/>
              <a:gd name="connsiteX12" fmla="*/ 1498368 w 3127065"/>
              <a:gd name="connsiteY12" fmla="*/ 2314916 h 2314916"/>
              <a:gd name="connsiteX13" fmla="*/ 2058662 w 3127065"/>
              <a:gd name="connsiteY13" fmla="*/ 2296987 h 2314916"/>
              <a:gd name="connsiteX14" fmla="*/ 2668262 w 3127065"/>
              <a:gd name="connsiteY14" fmla="*/ 2247681 h 2314916"/>
              <a:gd name="connsiteX15" fmla="*/ 2919274 w 3127065"/>
              <a:gd name="connsiteY15" fmla="*/ 1992187 h 2314916"/>
              <a:gd name="connsiteX16" fmla="*/ 3125462 w 3127065"/>
              <a:gd name="connsiteY16" fmla="*/ 1763587 h 2314916"/>
              <a:gd name="connsiteX17" fmla="*/ 3008921 w 3127065"/>
              <a:gd name="connsiteY17" fmla="*/ 1472234 h 2314916"/>
              <a:gd name="connsiteX18" fmla="*/ 2896862 w 3127065"/>
              <a:gd name="connsiteY18" fmla="*/ 1167434 h 2314916"/>
              <a:gd name="connsiteX0" fmla="*/ 2896862 w 3127065"/>
              <a:gd name="connsiteY0" fmla="*/ 1167434 h 2314916"/>
              <a:gd name="connsiteX1" fmla="*/ 2789286 w 3127065"/>
              <a:gd name="connsiteY1" fmla="*/ 678857 h 2314916"/>
              <a:gd name="connsiteX2" fmla="*/ 2986509 w 3127065"/>
              <a:gd name="connsiteY2" fmla="*/ 459222 h 2314916"/>
              <a:gd name="connsiteX3" fmla="*/ 2690674 w 3127065"/>
              <a:gd name="connsiteY3" fmla="*/ 266481 h 2314916"/>
              <a:gd name="connsiteX4" fmla="*/ 1856956 w 3127065"/>
              <a:gd name="connsiteY4" fmla="*/ 10987 h 2314916"/>
              <a:gd name="connsiteX5" fmla="*/ 897733 w 3127065"/>
              <a:gd name="connsiteY5" fmla="*/ 105116 h 2314916"/>
              <a:gd name="connsiteX6" fmla="*/ 485356 w 3127065"/>
              <a:gd name="connsiteY6" fmla="*/ 217175 h 2314916"/>
              <a:gd name="connsiteX7" fmla="*/ 364333 w 3127065"/>
              <a:gd name="connsiteY7" fmla="*/ 611621 h 2314916"/>
              <a:gd name="connsiteX8" fmla="*/ 301580 w 3127065"/>
              <a:gd name="connsiteY8" fmla="*/ 813328 h 2314916"/>
              <a:gd name="connsiteX9" fmla="*/ 108839 w 3127065"/>
              <a:gd name="connsiteY9" fmla="*/ 1225705 h 2314916"/>
              <a:gd name="connsiteX10" fmla="*/ 1262 w 3127065"/>
              <a:gd name="connsiteY10" fmla="*/ 1691869 h 2314916"/>
              <a:gd name="connsiteX11" fmla="*/ 108839 w 3127065"/>
              <a:gd name="connsiteY11" fmla="*/ 2054940 h 2314916"/>
              <a:gd name="connsiteX12" fmla="*/ 1498368 w 3127065"/>
              <a:gd name="connsiteY12" fmla="*/ 2314916 h 2314916"/>
              <a:gd name="connsiteX13" fmla="*/ 2058662 w 3127065"/>
              <a:gd name="connsiteY13" fmla="*/ 2296987 h 2314916"/>
              <a:gd name="connsiteX14" fmla="*/ 2668262 w 3127065"/>
              <a:gd name="connsiteY14" fmla="*/ 2247681 h 2314916"/>
              <a:gd name="connsiteX15" fmla="*/ 2919274 w 3127065"/>
              <a:gd name="connsiteY15" fmla="*/ 1992187 h 2314916"/>
              <a:gd name="connsiteX16" fmla="*/ 3125462 w 3127065"/>
              <a:gd name="connsiteY16" fmla="*/ 1763587 h 2314916"/>
              <a:gd name="connsiteX17" fmla="*/ 3008921 w 3127065"/>
              <a:gd name="connsiteY17" fmla="*/ 1472234 h 2314916"/>
              <a:gd name="connsiteX18" fmla="*/ 2896862 w 3127065"/>
              <a:gd name="connsiteY18" fmla="*/ 1167434 h 2314916"/>
              <a:gd name="connsiteX0" fmla="*/ 2896862 w 3127065"/>
              <a:gd name="connsiteY0" fmla="*/ 1167434 h 2315184"/>
              <a:gd name="connsiteX1" fmla="*/ 2789286 w 3127065"/>
              <a:gd name="connsiteY1" fmla="*/ 678857 h 2315184"/>
              <a:gd name="connsiteX2" fmla="*/ 2986509 w 3127065"/>
              <a:gd name="connsiteY2" fmla="*/ 459222 h 2315184"/>
              <a:gd name="connsiteX3" fmla="*/ 2690674 w 3127065"/>
              <a:gd name="connsiteY3" fmla="*/ 266481 h 2315184"/>
              <a:gd name="connsiteX4" fmla="*/ 1856956 w 3127065"/>
              <a:gd name="connsiteY4" fmla="*/ 10987 h 2315184"/>
              <a:gd name="connsiteX5" fmla="*/ 897733 w 3127065"/>
              <a:gd name="connsiteY5" fmla="*/ 105116 h 2315184"/>
              <a:gd name="connsiteX6" fmla="*/ 485356 w 3127065"/>
              <a:gd name="connsiteY6" fmla="*/ 217175 h 2315184"/>
              <a:gd name="connsiteX7" fmla="*/ 364333 w 3127065"/>
              <a:gd name="connsiteY7" fmla="*/ 611621 h 2315184"/>
              <a:gd name="connsiteX8" fmla="*/ 301580 w 3127065"/>
              <a:gd name="connsiteY8" fmla="*/ 813328 h 2315184"/>
              <a:gd name="connsiteX9" fmla="*/ 108839 w 3127065"/>
              <a:gd name="connsiteY9" fmla="*/ 1225705 h 2315184"/>
              <a:gd name="connsiteX10" fmla="*/ 1262 w 3127065"/>
              <a:gd name="connsiteY10" fmla="*/ 1691869 h 2315184"/>
              <a:gd name="connsiteX11" fmla="*/ 108839 w 3127065"/>
              <a:gd name="connsiteY11" fmla="*/ 2054940 h 2315184"/>
              <a:gd name="connsiteX12" fmla="*/ 1498368 w 3127065"/>
              <a:gd name="connsiteY12" fmla="*/ 2314916 h 2315184"/>
              <a:gd name="connsiteX13" fmla="*/ 2058662 w 3127065"/>
              <a:gd name="connsiteY13" fmla="*/ 2296987 h 2315184"/>
              <a:gd name="connsiteX14" fmla="*/ 2668262 w 3127065"/>
              <a:gd name="connsiteY14" fmla="*/ 2247681 h 2315184"/>
              <a:gd name="connsiteX15" fmla="*/ 2919274 w 3127065"/>
              <a:gd name="connsiteY15" fmla="*/ 1992187 h 2315184"/>
              <a:gd name="connsiteX16" fmla="*/ 3125462 w 3127065"/>
              <a:gd name="connsiteY16" fmla="*/ 1763587 h 2315184"/>
              <a:gd name="connsiteX17" fmla="*/ 3008921 w 3127065"/>
              <a:gd name="connsiteY17" fmla="*/ 1472234 h 2315184"/>
              <a:gd name="connsiteX18" fmla="*/ 2896862 w 3127065"/>
              <a:gd name="connsiteY18" fmla="*/ 1167434 h 2315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127065" h="2315184">
                <a:moveTo>
                  <a:pt x="2896862" y="1167434"/>
                </a:moveTo>
                <a:cubicBezTo>
                  <a:pt x="2860256" y="1035205"/>
                  <a:pt x="2774345" y="796892"/>
                  <a:pt x="2789286" y="678857"/>
                </a:cubicBezTo>
                <a:cubicBezTo>
                  <a:pt x="2804227" y="560822"/>
                  <a:pt x="2977545" y="599669"/>
                  <a:pt x="2986509" y="459222"/>
                </a:cubicBezTo>
                <a:cubicBezTo>
                  <a:pt x="2995473" y="318775"/>
                  <a:pt x="2789286" y="330728"/>
                  <a:pt x="2690674" y="266481"/>
                </a:cubicBezTo>
                <a:cubicBezTo>
                  <a:pt x="2412768" y="181316"/>
                  <a:pt x="2193132" y="55811"/>
                  <a:pt x="1856956" y="10987"/>
                </a:cubicBezTo>
                <a:cubicBezTo>
                  <a:pt x="1520780" y="-33837"/>
                  <a:pt x="1126333" y="70751"/>
                  <a:pt x="897733" y="105116"/>
                </a:cubicBezTo>
                <a:cubicBezTo>
                  <a:pt x="760274" y="142469"/>
                  <a:pt x="574256" y="132758"/>
                  <a:pt x="485356" y="217175"/>
                </a:cubicBezTo>
                <a:cubicBezTo>
                  <a:pt x="396456" y="301592"/>
                  <a:pt x="394962" y="512262"/>
                  <a:pt x="364333" y="611621"/>
                </a:cubicBezTo>
                <a:lnTo>
                  <a:pt x="301580" y="813328"/>
                </a:lnTo>
                <a:lnTo>
                  <a:pt x="108839" y="1225705"/>
                </a:lnTo>
                <a:cubicBezTo>
                  <a:pt x="58786" y="1372128"/>
                  <a:pt x="1262" y="1553663"/>
                  <a:pt x="1262" y="1691869"/>
                </a:cubicBezTo>
                <a:cubicBezTo>
                  <a:pt x="1262" y="1830075"/>
                  <a:pt x="-19655" y="1888346"/>
                  <a:pt x="108839" y="2054940"/>
                </a:cubicBezTo>
                <a:cubicBezTo>
                  <a:pt x="558568" y="2226764"/>
                  <a:pt x="1311603" y="2320892"/>
                  <a:pt x="1498368" y="2314916"/>
                </a:cubicBezTo>
                <a:lnTo>
                  <a:pt x="2058662" y="2296987"/>
                </a:lnTo>
                <a:lnTo>
                  <a:pt x="2668262" y="2247681"/>
                </a:lnTo>
                <a:lnTo>
                  <a:pt x="2919274" y="1992187"/>
                </a:lnTo>
                <a:cubicBezTo>
                  <a:pt x="2995474" y="1911505"/>
                  <a:pt x="3110521" y="1850246"/>
                  <a:pt x="3125462" y="1763587"/>
                </a:cubicBezTo>
                <a:cubicBezTo>
                  <a:pt x="3140403" y="1676928"/>
                  <a:pt x="3047021" y="1571593"/>
                  <a:pt x="3008921" y="1472234"/>
                </a:cubicBezTo>
                <a:lnTo>
                  <a:pt x="2896862" y="1167434"/>
                </a:ln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22BC89-4F3F-418A-8898-B0FB951709AE}"/>
              </a:ext>
            </a:extLst>
          </p:cNvPr>
          <p:cNvSpPr txBox="1"/>
          <p:nvPr/>
        </p:nvSpPr>
        <p:spPr>
          <a:xfrm>
            <a:off x="396608" y="241322"/>
            <a:ext cx="5999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Design &amp; Detailing of Nodal Zone </a:t>
            </a:r>
            <a:r>
              <a:rPr lang="en-US" dirty="0" err="1">
                <a:latin typeface="Humnst777 Lt BT" panose="020B0402030504020204" pitchFamily="34" charset="0"/>
              </a:rPr>
              <a:t>i</a:t>
            </a:r>
            <a:r>
              <a:rPr lang="en-US" dirty="0">
                <a:latin typeface="Humnst777 Lt BT" panose="020B0402030504020204" pitchFamily="34" charset="0"/>
              </a:rPr>
              <a:t> – Step 1: Sizing – Trial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181D09E-AA84-4FDD-875E-F97AC5FBC670}"/>
              </a:ext>
            </a:extLst>
          </p:cNvPr>
          <p:cNvSpPr txBox="1"/>
          <p:nvPr/>
        </p:nvSpPr>
        <p:spPr>
          <a:xfrm>
            <a:off x="6583679" y="4581235"/>
            <a:ext cx="52520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umnst777 Lt BT" panose="020B0402030504020204" pitchFamily="34" charset="0"/>
              </a:rPr>
              <a:t>-By choosing 12” for the vertical strut </a:t>
            </a:r>
            <a:r>
              <a:rPr lang="en-US" sz="1200" i="1" dirty="0">
                <a:latin typeface="Humnst777 Lt BT" panose="020B0402030504020204" pitchFamily="34" charset="0"/>
              </a:rPr>
              <a:t>di</a:t>
            </a:r>
            <a:r>
              <a:rPr lang="en-US" sz="1200" dirty="0">
                <a:latin typeface="Humnst777 Lt BT" panose="020B0402030504020204" pitchFamily="34" charset="0"/>
              </a:rPr>
              <a:t>, we increased the size of the joint and of all other ties and struts.  The joint and strut stresses decreased as a result</a:t>
            </a:r>
          </a:p>
          <a:p>
            <a:endParaRPr lang="en-US" sz="1200" dirty="0">
              <a:latin typeface="Humnst777 Lt BT" panose="020B0402030504020204" pitchFamily="34" charset="0"/>
            </a:endParaRPr>
          </a:p>
          <a:p>
            <a:r>
              <a:rPr lang="en-US" sz="1200" dirty="0">
                <a:latin typeface="Humnst777 Lt BT" panose="020B0402030504020204" pitchFamily="34" charset="0"/>
              </a:rPr>
              <a:t>-We need to examine every other tie and ensure the width is appropriate to accommodate the tie’s reinforcement.  Further trials may be needed in some cases.  Here, the horizontal tie </a:t>
            </a:r>
            <a:r>
              <a:rPr lang="en-US" sz="1200" i="1" dirty="0" err="1">
                <a:latin typeface="Humnst777 Lt BT" panose="020B0402030504020204" pitchFamily="34" charset="0"/>
              </a:rPr>
              <a:t>ih</a:t>
            </a:r>
            <a:r>
              <a:rPr lang="en-US" sz="1200" dirty="0">
                <a:latin typeface="Humnst777 Lt BT" panose="020B0402030504020204" pitchFamily="34" charset="0"/>
              </a:rPr>
              <a:t> is 18.75” wide and can easily accommodate the 8#11 bars placed in four layers of 2#11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E2B704-7FD0-47CC-8860-00292105D7F9}"/>
              </a:ext>
            </a:extLst>
          </p:cNvPr>
          <p:cNvSpPr txBox="1"/>
          <p:nvPr/>
        </p:nvSpPr>
        <p:spPr>
          <a:xfrm>
            <a:off x="10352182" y="37829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21F2FB-F665-4EF4-AEC7-93BA13EBDEBA}"/>
              </a:ext>
            </a:extLst>
          </p:cNvPr>
          <p:cNvSpPr txBox="1"/>
          <p:nvPr/>
        </p:nvSpPr>
        <p:spPr>
          <a:xfrm>
            <a:off x="6936165" y="136093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8091CC-7043-4E27-845E-3469126FD99F}"/>
              </a:ext>
            </a:extLst>
          </p:cNvPr>
          <p:cNvSpPr/>
          <p:nvPr/>
        </p:nvSpPr>
        <p:spPr>
          <a:xfrm>
            <a:off x="3364675" y="2533294"/>
            <a:ext cx="120653" cy="120653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E763C25-A981-44E5-8019-39B5759815A2}"/>
              </a:ext>
            </a:extLst>
          </p:cNvPr>
          <p:cNvSpPr/>
          <p:nvPr/>
        </p:nvSpPr>
        <p:spPr>
          <a:xfrm>
            <a:off x="3765354" y="2526285"/>
            <a:ext cx="120653" cy="120653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DFA8C94-F5EC-4DCE-AC4E-09E85C5BB6B4}"/>
              </a:ext>
            </a:extLst>
          </p:cNvPr>
          <p:cNvSpPr/>
          <p:nvPr/>
        </p:nvSpPr>
        <p:spPr>
          <a:xfrm>
            <a:off x="4165948" y="2529987"/>
            <a:ext cx="120653" cy="120653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861963B-D309-4606-8CAD-B62AA3E8191C}"/>
              </a:ext>
            </a:extLst>
          </p:cNvPr>
          <p:cNvCxnSpPr/>
          <p:nvPr/>
        </p:nvCxnSpPr>
        <p:spPr>
          <a:xfrm>
            <a:off x="3422046" y="2180520"/>
            <a:ext cx="0" cy="1550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3ACDC86-496D-4C51-A7C4-980A0CF0DCAA}"/>
              </a:ext>
            </a:extLst>
          </p:cNvPr>
          <p:cNvCxnSpPr/>
          <p:nvPr/>
        </p:nvCxnSpPr>
        <p:spPr>
          <a:xfrm>
            <a:off x="4233352" y="2180520"/>
            <a:ext cx="0" cy="1550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2621FD7-628D-45F8-98EC-54417A5A201D}"/>
              </a:ext>
            </a:extLst>
          </p:cNvPr>
          <p:cNvCxnSpPr/>
          <p:nvPr/>
        </p:nvCxnSpPr>
        <p:spPr>
          <a:xfrm>
            <a:off x="3422046" y="3381791"/>
            <a:ext cx="811306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13FD56C-817A-4C31-B07C-E26E2FC7C1F0}"/>
              </a:ext>
            </a:extLst>
          </p:cNvPr>
          <p:cNvSpPr txBox="1"/>
          <p:nvPr/>
        </p:nvSpPr>
        <p:spPr>
          <a:xfrm>
            <a:off x="3630369" y="3362083"/>
            <a:ext cx="39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8”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04700EE-F0A7-4E78-AAF3-715948A6E05F}"/>
              </a:ext>
            </a:extLst>
          </p:cNvPr>
          <p:cNvCxnSpPr>
            <a:cxnSpLocks/>
          </p:cNvCxnSpPr>
          <p:nvPr/>
        </p:nvCxnSpPr>
        <p:spPr>
          <a:xfrm flipV="1">
            <a:off x="4430575" y="2185003"/>
            <a:ext cx="0" cy="1465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36147D-30D3-4C28-8DBE-DA0A0B2E150E}"/>
              </a:ext>
            </a:extLst>
          </p:cNvPr>
          <p:cNvCxnSpPr>
            <a:cxnSpLocks/>
          </p:cNvCxnSpPr>
          <p:nvPr/>
        </p:nvCxnSpPr>
        <p:spPr>
          <a:xfrm flipV="1">
            <a:off x="3233787" y="2242193"/>
            <a:ext cx="0" cy="14657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0FD91E-F9B9-4845-978A-39E3E8F31D0B}"/>
              </a:ext>
            </a:extLst>
          </p:cNvPr>
          <p:cNvCxnSpPr>
            <a:cxnSpLocks/>
          </p:cNvCxnSpPr>
          <p:nvPr/>
        </p:nvCxnSpPr>
        <p:spPr>
          <a:xfrm>
            <a:off x="4430575" y="3381791"/>
            <a:ext cx="255494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DFC6144E-8AB4-4AEA-892B-8B36ED94EFBF}"/>
              </a:ext>
            </a:extLst>
          </p:cNvPr>
          <p:cNvCxnSpPr>
            <a:cxnSpLocks/>
          </p:cNvCxnSpPr>
          <p:nvPr/>
        </p:nvCxnSpPr>
        <p:spPr>
          <a:xfrm>
            <a:off x="2991740" y="3381791"/>
            <a:ext cx="242047" cy="0"/>
          </a:xfrm>
          <a:prstGeom prst="straightConnector1">
            <a:avLst/>
          </a:prstGeom>
          <a:ln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E387BA4B-4D96-4266-B8C3-8E93B8042A78}"/>
              </a:ext>
            </a:extLst>
          </p:cNvPr>
          <p:cNvSpPr txBox="1"/>
          <p:nvPr/>
        </p:nvSpPr>
        <p:spPr>
          <a:xfrm>
            <a:off x="4627798" y="3227902"/>
            <a:ext cx="676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 to 3”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373233-A361-40B7-B0A1-F1F891EB638E}"/>
              </a:ext>
            </a:extLst>
          </p:cNvPr>
          <p:cNvSpPr txBox="1"/>
          <p:nvPr/>
        </p:nvSpPr>
        <p:spPr>
          <a:xfrm>
            <a:off x="2339734" y="3214455"/>
            <a:ext cx="6766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2 to 3”</a:t>
            </a:r>
          </a:p>
        </p:txBody>
      </p:sp>
      <p:pic>
        <p:nvPicPr>
          <p:cNvPr id="29" name="Picture 2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E1EE48E-D3BE-4269-B75B-1DD921D3F9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6"/>
          <a:stretch/>
        </p:blipFill>
        <p:spPr>
          <a:xfrm>
            <a:off x="6401069" y="562363"/>
            <a:ext cx="5196952" cy="44850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FFDB083-447D-4CFA-AD8F-154B16AE071B}"/>
              </a:ext>
            </a:extLst>
          </p:cNvPr>
          <p:cNvSpPr txBox="1"/>
          <p:nvPr/>
        </p:nvSpPr>
        <p:spPr>
          <a:xfrm>
            <a:off x="2816234" y="1024421"/>
            <a:ext cx="23310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Humanst521 Lt BT" panose="020B0402020204020304" pitchFamily="34" charset="0"/>
              </a:rPr>
              <a:t>Tie </a:t>
            </a:r>
            <a:r>
              <a:rPr lang="en-US" i="1" dirty="0">
                <a:latin typeface="Humanst521 Lt BT" panose="020B0402020204020304" pitchFamily="34" charset="0"/>
              </a:rPr>
              <a:t>id</a:t>
            </a:r>
            <a:r>
              <a:rPr lang="en-US" dirty="0">
                <a:latin typeface="Humanst521 Lt BT" panose="020B0402020204020304" pitchFamily="34" charset="0"/>
              </a:rPr>
              <a:t> max. width </a:t>
            </a:r>
          </a:p>
          <a:p>
            <a:pPr algn="ctr"/>
            <a:r>
              <a:rPr lang="en-US" dirty="0">
                <a:latin typeface="Humanst521 Lt BT" panose="020B0402020204020304" pitchFamily="34" charset="0"/>
              </a:rPr>
              <a:t>(Engineering judgement)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7A60FE-AD33-4A09-BA00-ECB5DA0BAEFA}"/>
              </a:ext>
            </a:extLst>
          </p:cNvPr>
          <p:cNvSpPr txBox="1"/>
          <p:nvPr/>
        </p:nvSpPr>
        <p:spPr>
          <a:xfrm>
            <a:off x="1018869" y="2057409"/>
            <a:ext cx="2002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umanst521 Lt BT" panose="020B0402020204020304" pitchFamily="34" charset="0"/>
              </a:rPr>
              <a:t>Top view of 3#9 (on one face)</a:t>
            </a: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3F70D42-F8DF-4A3D-ACE2-9D542BABE60A}"/>
              </a:ext>
            </a:extLst>
          </p:cNvPr>
          <p:cNvSpPr/>
          <p:nvPr/>
        </p:nvSpPr>
        <p:spPr>
          <a:xfrm>
            <a:off x="2935941" y="2281518"/>
            <a:ext cx="421341" cy="237564"/>
          </a:xfrm>
          <a:custGeom>
            <a:avLst/>
            <a:gdLst>
              <a:gd name="connsiteX0" fmla="*/ 0 w 421341"/>
              <a:gd name="connsiteY0" fmla="*/ 0 h 237564"/>
              <a:gd name="connsiteX1" fmla="*/ 210671 w 421341"/>
              <a:gd name="connsiteY1" fmla="*/ 4482 h 237564"/>
              <a:gd name="connsiteX2" fmla="*/ 421341 w 421341"/>
              <a:gd name="connsiteY2" fmla="*/ 237564 h 237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1341" h="237564">
                <a:moveTo>
                  <a:pt x="0" y="0"/>
                </a:moveTo>
                <a:lnTo>
                  <a:pt x="210671" y="4482"/>
                </a:lnTo>
                <a:lnTo>
                  <a:pt x="421341" y="237564"/>
                </a:lnTo>
              </a:path>
            </a:pathLst>
          </a:custGeom>
          <a:noFill/>
          <a:ln w="9525">
            <a:solidFill>
              <a:schemeClr val="tx1"/>
            </a:solidFill>
            <a:headEnd type="none"/>
            <a:tailEnd type="triangle" w="sm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A901A23-DC40-407E-84DA-F170C43DD280}"/>
              </a:ext>
            </a:extLst>
          </p:cNvPr>
          <p:cNvSpPr txBox="1"/>
          <p:nvPr/>
        </p:nvSpPr>
        <p:spPr>
          <a:xfrm>
            <a:off x="10028058" y="1360931"/>
            <a:ext cx="2375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</a:t>
            </a:r>
            <a:endParaRPr lang="en-US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EEAA5D1-7E0F-4E01-AFC7-8DC1A944162C}"/>
              </a:ext>
            </a:extLst>
          </p:cNvPr>
          <p:cNvSpPr/>
          <p:nvPr/>
        </p:nvSpPr>
        <p:spPr>
          <a:xfrm>
            <a:off x="2918013" y="2310250"/>
            <a:ext cx="1828800" cy="685800"/>
          </a:xfrm>
          <a:custGeom>
            <a:avLst/>
            <a:gdLst>
              <a:gd name="connsiteX0" fmla="*/ 0 w 1833282"/>
              <a:gd name="connsiteY0" fmla="*/ 0 h 685800"/>
              <a:gd name="connsiteX1" fmla="*/ 13447 w 1833282"/>
              <a:gd name="connsiteY1" fmla="*/ 685800 h 685800"/>
              <a:gd name="connsiteX2" fmla="*/ 1833282 w 1833282"/>
              <a:gd name="connsiteY2" fmla="*/ 685800 h 685800"/>
              <a:gd name="connsiteX3" fmla="*/ 1828800 w 1833282"/>
              <a:gd name="connsiteY3" fmla="*/ 89647 h 685800"/>
              <a:gd name="connsiteX0" fmla="*/ 0 w 1833282"/>
              <a:gd name="connsiteY0" fmla="*/ 0 h 685800"/>
              <a:gd name="connsiteX1" fmla="*/ 0 w 1833282"/>
              <a:gd name="connsiteY1" fmla="*/ 685800 h 685800"/>
              <a:gd name="connsiteX2" fmla="*/ 1833282 w 1833282"/>
              <a:gd name="connsiteY2" fmla="*/ 685800 h 685800"/>
              <a:gd name="connsiteX3" fmla="*/ 1828800 w 1833282"/>
              <a:gd name="connsiteY3" fmla="*/ 89647 h 685800"/>
              <a:gd name="connsiteX0" fmla="*/ 4482 w 1833282"/>
              <a:gd name="connsiteY0" fmla="*/ 0 h 685800"/>
              <a:gd name="connsiteX1" fmla="*/ 0 w 1833282"/>
              <a:gd name="connsiteY1" fmla="*/ 685800 h 685800"/>
              <a:gd name="connsiteX2" fmla="*/ 1833282 w 1833282"/>
              <a:gd name="connsiteY2" fmla="*/ 685800 h 685800"/>
              <a:gd name="connsiteX3" fmla="*/ 1828800 w 1833282"/>
              <a:gd name="connsiteY3" fmla="*/ 89647 h 685800"/>
              <a:gd name="connsiteX0" fmla="*/ 4482 w 1828800"/>
              <a:gd name="connsiteY0" fmla="*/ 0 h 685800"/>
              <a:gd name="connsiteX1" fmla="*/ 0 w 1828800"/>
              <a:gd name="connsiteY1" fmla="*/ 685800 h 685800"/>
              <a:gd name="connsiteX2" fmla="*/ 1824317 w 1828800"/>
              <a:gd name="connsiteY2" fmla="*/ 685800 h 685800"/>
              <a:gd name="connsiteX3" fmla="*/ 1828800 w 1828800"/>
              <a:gd name="connsiteY3" fmla="*/ 89647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685800">
                <a:moveTo>
                  <a:pt x="4482" y="0"/>
                </a:moveTo>
                <a:lnTo>
                  <a:pt x="0" y="685800"/>
                </a:lnTo>
                <a:lnTo>
                  <a:pt x="1824317" y="685800"/>
                </a:lnTo>
                <a:cubicBezTo>
                  <a:pt x="1825811" y="487082"/>
                  <a:pt x="1827306" y="288365"/>
                  <a:pt x="1828800" y="89647"/>
                </a:cubicBezTo>
              </a:path>
            </a:pathLst>
          </a:cu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600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1ADBB6-AFD0-4F5F-905F-226ED95523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30"/>
          <a:stretch/>
        </p:blipFill>
        <p:spPr>
          <a:xfrm>
            <a:off x="322477" y="163443"/>
            <a:ext cx="4647094" cy="6438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AC9D0B-C1E8-4E1C-90F9-EDEB61CEF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571" y="163443"/>
            <a:ext cx="4360886" cy="5766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5E21E0-9B51-47F8-B39C-B3B948DD0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8489" y="5930347"/>
            <a:ext cx="4240858" cy="67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9415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84F2DED-0768-41E4-ADF9-230631DCFFEB}"/>
              </a:ext>
            </a:extLst>
          </p:cNvPr>
          <p:cNvSpPr txBox="1"/>
          <p:nvPr/>
        </p:nvSpPr>
        <p:spPr>
          <a:xfrm>
            <a:off x="396608" y="241322"/>
            <a:ext cx="828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Design &amp; Detailing of Nodal Zone </a:t>
            </a:r>
            <a:r>
              <a:rPr lang="en-US" dirty="0" err="1">
                <a:latin typeface="Humnst777 Lt BT" panose="020B0402030504020204" pitchFamily="34" charset="0"/>
              </a:rPr>
              <a:t>i</a:t>
            </a:r>
            <a:r>
              <a:rPr lang="en-US" dirty="0">
                <a:latin typeface="Humnst777 Lt BT" panose="020B0402030504020204" pitchFamily="34" charset="0"/>
              </a:rPr>
              <a:t> – Step 1: Sizing – Nodal Zone Strength Check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C9B8A11D-2D5A-4F62-B132-3806D7B497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9176886"/>
              </p:ext>
            </p:extLst>
          </p:nvPr>
        </p:nvGraphicFramePr>
        <p:xfrm>
          <a:off x="5433254" y="4762315"/>
          <a:ext cx="3251200" cy="165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251160" imgH="1650960" progId="Equation.DSMT4">
                  <p:embed/>
                </p:oleObj>
              </mc:Choice>
              <mc:Fallback>
                <p:oleObj name="Equation" r:id="rId2" imgW="3251160" imgH="16509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433254" y="4762315"/>
                        <a:ext cx="3251200" cy="1651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9ED47E21-25CF-424B-B3D2-62DF3A245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05" y="5587815"/>
            <a:ext cx="2616878" cy="850249"/>
          </a:xfrm>
          <a:prstGeom prst="rect">
            <a:avLst/>
          </a:prstGeom>
        </p:spPr>
      </p:pic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497AE377-FE66-4F29-A395-DD2F8CA2D7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2225251"/>
              </p:ext>
            </p:extLst>
          </p:nvPr>
        </p:nvGraphicFramePr>
        <p:xfrm>
          <a:off x="5433254" y="4353008"/>
          <a:ext cx="1371600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71600" imgH="228600" progId="Equation.DSMT4">
                  <p:embed/>
                </p:oleObj>
              </mc:Choice>
              <mc:Fallback>
                <p:oleObj name="Equation" r:id="rId5" imgW="1371600" imgH="228600" progId="Equation.DSMT4">
                  <p:embed/>
                  <p:pic>
                    <p:nvPicPr>
                      <p:cNvPr id="20" name="Object 19">
                        <a:extLst>
                          <a:ext uri="{FF2B5EF4-FFF2-40B4-BE49-F238E27FC236}">
                            <a16:creationId xmlns:a16="http://schemas.microsoft.com/office/drawing/2014/main" id="{A00CF2E7-FBFC-4C26-83A4-EE75B1D2CC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33254" y="4353008"/>
                        <a:ext cx="1371600" cy="228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9816A7A-11AB-4FB7-BBD6-1C2B63098402}"/>
              </a:ext>
            </a:extLst>
          </p:cNvPr>
          <p:cNvSpPr txBox="1"/>
          <p:nvPr/>
        </p:nvSpPr>
        <p:spPr>
          <a:xfrm>
            <a:off x="6804854" y="6147284"/>
            <a:ext cx="5814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👌</a:t>
            </a:r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5B1AE1-FEAA-419A-8436-17FC69524D75}"/>
              </a:ext>
            </a:extLst>
          </p:cNvPr>
          <p:cNvSpPr txBox="1"/>
          <p:nvPr/>
        </p:nvSpPr>
        <p:spPr>
          <a:xfrm>
            <a:off x="435729" y="3957161"/>
            <a:ext cx="392273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800" b="1" i="0" u="none" strike="noStrike" baseline="0" dirty="0">
                <a:latin typeface="HelveticaLTStd-Bold"/>
              </a:rPr>
              <a:t>Table 23.4.3(b)—Strut and node confinement modification factor </a:t>
            </a:r>
            <a:r>
              <a:rPr lang="el-GR" sz="800" b="1" i="0" u="none" strike="noStrike" baseline="0" dirty="0">
                <a:latin typeface="Calibri" panose="020F0502020204030204" pitchFamily="34" charset="0"/>
                <a:cs typeface="Calibri" panose="020F0502020204030204" pitchFamily="34" charset="0"/>
              </a:rPr>
              <a:t>β</a:t>
            </a:r>
            <a:r>
              <a:rPr lang="en-US" sz="800" b="1" i="0" u="none" strike="noStrike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US" sz="800" baseline="-25000" dirty="0"/>
          </a:p>
        </p:txBody>
      </p:sp>
      <p:graphicFrame>
        <p:nvGraphicFramePr>
          <p:cNvPr id="14" name="Object 13">
            <a:extLst>
              <a:ext uri="{FF2B5EF4-FFF2-40B4-BE49-F238E27FC236}">
                <a16:creationId xmlns:a16="http://schemas.microsoft.com/office/drawing/2014/main" id="{CC18837B-2EAC-4A8A-A682-F9C150F183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479571"/>
              </p:ext>
            </p:extLst>
          </p:nvPr>
        </p:nvGraphicFramePr>
        <p:xfrm>
          <a:off x="510605" y="4172605"/>
          <a:ext cx="3906915" cy="1237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7" imgW="7601081" imgH="2406785" progId="Excel.Sheet.12">
                  <p:embed/>
                </p:oleObj>
              </mc:Choice>
              <mc:Fallback>
                <p:oleObj name="Worksheet" r:id="rId7" imgW="7601081" imgH="2406785" progId="Excel.Sheet.12">
                  <p:embed/>
                  <p:pic>
                    <p:nvPicPr>
                      <p:cNvPr id="42" name="Object 41">
                        <a:extLst>
                          <a:ext uri="{FF2B5EF4-FFF2-40B4-BE49-F238E27FC236}">
                            <a16:creationId xmlns:a16="http://schemas.microsoft.com/office/drawing/2014/main" id="{2A1695A5-C1B2-4FC2-AFF4-7F402DD851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10605" y="4172605"/>
                        <a:ext cx="3906915" cy="1237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688EAED7-0B0F-48E8-9151-BEA4CC1766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657" y="1982054"/>
            <a:ext cx="2160832" cy="18645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A3A84D-E738-4FA2-94AF-1DCFD690ED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2204" y="714669"/>
            <a:ext cx="2263738" cy="1156836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C201021D-4E00-4B70-AF58-C64E6B422861}"/>
              </a:ext>
            </a:extLst>
          </p:cNvPr>
          <p:cNvSpPr/>
          <p:nvPr/>
        </p:nvSpPr>
        <p:spPr>
          <a:xfrm>
            <a:off x="306322" y="1499206"/>
            <a:ext cx="258814" cy="118011"/>
          </a:xfrm>
          <a:prstGeom prst="rightArrow">
            <a:avLst>
              <a:gd name="adj1" fmla="val 50000"/>
              <a:gd name="adj2" fmla="val 9878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3BB37C4-A608-4FE2-8D4D-3F1ECD66396B}"/>
              </a:ext>
            </a:extLst>
          </p:cNvPr>
          <p:cNvSpPr txBox="1"/>
          <p:nvPr/>
        </p:nvSpPr>
        <p:spPr>
          <a:xfrm rot="19890481">
            <a:off x="6702827" y="2851958"/>
            <a:ext cx="7120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552.5 kips</a:t>
            </a:r>
          </a:p>
        </p:txBody>
      </p:sp>
      <p:pic>
        <p:nvPicPr>
          <p:cNvPr id="22" name="Picture 21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DCCC18F-1A3D-4D14-849A-77E74BABFA8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6"/>
          <a:stretch/>
        </p:blipFill>
        <p:spPr>
          <a:xfrm>
            <a:off x="6401069" y="562363"/>
            <a:ext cx="5196952" cy="44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010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hart&#10;&#10;Description automatically generated with medium confidence">
            <a:extLst>
              <a:ext uri="{FF2B5EF4-FFF2-40B4-BE49-F238E27FC236}">
                <a16:creationId xmlns:a16="http://schemas.microsoft.com/office/drawing/2014/main" id="{057DF814-1B2D-4EDE-82AD-CEDBD7F7E1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958" y="558216"/>
            <a:ext cx="5322977" cy="36435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F808A2-A30E-4DB7-9FA8-4EF6C6D0826F}"/>
              </a:ext>
            </a:extLst>
          </p:cNvPr>
          <p:cNvSpPr txBox="1"/>
          <p:nvPr/>
        </p:nvSpPr>
        <p:spPr>
          <a:xfrm>
            <a:off x="396608" y="241322"/>
            <a:ext cx="626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Design &amp; Detailing of Nodal Zone </a:t>
            </a:r>
            <a:r>
              <a:rPr lang="en-US" dirty="0" err="1">
                <a:latin typeface="Humnst777 Lt BT" panose="020B0402030504020204" pitchFamily="34" charset="0"/>
              </a:rPr>
              <a:t>i</a:t>
            </a:r>
            <a:r>
              <a:rPr lang="en-US" dirty="0">
                <a:latin typeface="Humnst777 Lt BT" panose="020B0402030504020204" pitchFamily="34" charset="0"/>
              </a:rPr>
              <a:t> – Step 3: Bar Development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9109DE8-32E5-4B02-A8BB-C1B88F6050D7}"/>
              </a:ext>
            </a:extLst>
          </p:cNvPr>
          <p:cNvCxnSpPr/>
          <p:nvPr/>
        </p:nvCxnSpPr>
        <p:spPr>
          <a:xfrm>
            <a:off x="9276266" y="277246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F5F2EA1-A06E-4351-9F95-ED3B9849CD04}"/>
              </a:ext>
            </a:extLst>
          </p:cNvPr>
          <p:cNvCxnSpPr>
            <a:cxnSpLocks/>
          </p:cNvCxnSpPr>
          <p:nvPr/>
        </p:nvCxnSpPr>
        <p:spPr>
          <a:xfrm flipH="1">
            <a:off x="8971258" y="2760945"/>
            <a:ext cx="2391508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owchart: Or 12">
            <a:extLst>
              <a:ext uri="{FF2B5EF4-FFF2-40B4-BE49-F238E27FC236}">
                <a16:creationId xmlns:a16="http://schemas.microsoft.com/office/drawing/2014/main" id="{6C669F1C-39A2-4180-B513-F50D99764925}"/>
              </a:ext>
            </a:extLst>
          </p:cNvPr>
          <p:cNvSpPr/>
          <p:nvPr/>
        </p:nvSpPr>
        <p:spPr>
          <a:xfrm>
            <a:off x="9196549" y="2677504"/>
            <a:ext cx="164123" cy="164123"/>
          </a:xfrm>
          <a:prstGeom prst="flowChartOr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A1E623-D06E-4502-B3B6-20856DA47FB7}"/>
              </a:ext>
            </a:extLst>
          </p:cNvPr>
          <p:cNvCxnSpPr>
            <a:cxnSpLocks/>
          </p:cNvCxnSpPr>
          <p:nvPr/>
        </p:nvCxnSpPr>
        <p:spPr>
          <a:xfrm flipH="1">
            <a:off x="9648024" y="1110959"/>
            <a:ext cx="173267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DDCD1E9-8E83-4093-9468-8C206A1C2A2B}"/>
              </a:ext>
            </a:extLst>
          </p:cNvPr>
          <p:cNvCxnSpPr>
            <a:cxnSpLocks/>
          </p:cNvCxnSpPr>
          <p:nvPr/>
        </p:nvCxnSpPr>
        <p:spPr>
          <a:xfrm>
            <a:off x="11195833" y="1110959"/>
            <a:ext cx="0" cy="164412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99E41F3-EAA2-4F53-AAA7-125C46C66020}"/>
              </a:ext>
            </a:extLst>
          </p:cNvPr>
          <p:cNvSpPr txBox="1"/>
          <p:nvPr/>
        </p:nvSpPr>
        <p:spPr>
          <a:xfrm>
            <a:off x="11235031" y="1663675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24.4”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1668B5-75B2-43C0-BD84-467F9CF82FB9}"/>
              </a:ext>
            </a:extLst>
          </p:cNvPr>
          <p:cNvSpPr txBox="1"/>
          <p:nvPr/>
        </p:nvSpPr>
        <p:spPr>
          <a:xfrm>
            <a:off x="4881920" y="1490500"/>
            <a:ext cx="110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8#11 bars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0114FF-4328-4FCB-9F55-B354E398AB50}"/>
              </a:ext>
            </a:extLst>
          </p:cNvPr>
          <p:cNvSpPr txBox="1"/>
          <p:nvPr/>
        </p:nvSpPr>
        <p:spPr>
          <a:xfrm>
            <a:off x="8808321" y="4280466"/>
            <a:ext cx="98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6#9 bars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252DC09-5A01-40D3-97DC-E6703C702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15" y="2824333"/>
            <a:ext cx="2821538" cy="3088787"/>
          </a:xfrm>
          <a:prstGeom prst="rect">
            <a:avLst/>
          </a:prstGeom>
        </p:spPr>
      </p:pic>
      <p:graphicFrame>
        <p:nvGraphicFramePr>
          <p:cNvPr id="27" name="Object 26">
            <a:extLst>
              <a:ext uri="{FF2B5EF4-FFF2-40B4-BE49-F238E27FC236}">
                <a16:creationId xmlns:a16="http://schemas.microsoft.com/office/drawing/2014/main" id="{485E4C6E-B7F2-4587-BF30-BE7B899FD2A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7876394"/>
              </p:ext>
            </p:extLst>
          </p:nvPr>
        </p:nvGraphicFramePr>
        <p:xfrm>
          <a:off x="3602038" y="2909888"/>
          <a:ext cx="4924425" cy="3328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46440" imgH="3073320" progId="Equation.DSMT4">
                  <p:embed/>
                </p:oleObj>
              </mc:Choice>
              <mc:Fallback>
                <p:oleObj name="Equation" r:id="rId4" imgW="4546440" imgH="3073320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DA6F402C-5C36-4980-A04E-FC37B41B61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602038" y="2909888"/>
                        <a:ext cx="4924425" cy="3328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9" name="Picture 28">
            <a:extLst>
              <a:ext uri="{FF2B5EF4-FFF2-40B4-BE49-F238E27FC236}">
                <a16:creationId xmlns:a16="http://schemas.microsoft.com/office/drawing/2014/main" id="{7F6B69FF-C422-44FB-B837-95EC66B37F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17" y="1557602"/>
            <a:ext cx="2925636" cy="122921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1D6C539-4544-4F94-9BC5-FB68E549927E}"/>
              </a:ext>
            </a:extLst>
          </p:cNvPr>
          <p:cNvSpPr txBox="1"/>
          <p:nvPr/>
        </p:nvSpPr>
        <p:spPr>
          <a:xfrm>
            <a:off x="5229265" y="5913120"/>
            <a:ext cx="5814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👌</a:t>
            </a:r>
            <a:endParaRPr 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F5FAC72-93EC-44A2-88B0-8CD6BD427D30}"/>
              </a:ext>
            </a:extLst>
          </p:cNvPr>
          <p:cNvSpPr txBox="1"/>
          <p:nvPr/>
        </p:nvSpPr>
        <p:spPr>
          <a:xfrm>
            <a:off x="600221" y="944880"/>
            <a:ext cx="16530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umnst777 Lt BT" panose="020B0402030504020204" pitchFamily="34" charset="0"/>
              </a:rPr>
              <a:t>Vertical bars - tie </a:t>
            </a:r>
            <a:r>
              <a:rPr lang="en-US" sz="1400" i="1" dirty="0">
                <a:latin typeface="Humnst777 Lt BT" panose="020B0402030504020204" pitchFamily="34" charset="0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3300609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D2BE16-7638-4CE7-AB72-CEBE12ECB962}"/>
              </a:ext>
            </a:extLst>
          </p:cNvPr>
          <p:cNvSpPr txBox="1"/>
          <p:nvPr/>
        </p:nvSpPr>
        <p:spPr>
          <a:xfrm>
            <a:off x="396608" y="241322"/>
            <a:ext cx="6386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Design &amp; Detailing of Nodal Zone </a:t>
            </a:r>
            <a:r>
              <a:rPr lang="en-US" dirty="0" err="1">
                <a:latin typeface="Humnst777 Lt BT" panose="020B0402030504020204" pitchFamily="34" charset="0"/>
              </a:rPr>
              <a:t>i</a:t>
            </a:r>
            <a:r>
              <a:rPr lang="en-US" dirty="0">
                <a:latin typeface="Humnst777 Lt BT" panose="020B0402030504020204" pitchFamily="34" charset="0"/>
              </a:rPr>
              <a:t> – Step 4: Bar Development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F91009-231F-495A-888C-090560D335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434"/>
          <a:stretch/>
        </p:blipFill>
        <p:spPr>
          <a:xfrm>
            <a:off x="516422" y="2939184"/>
            <a:ext cx="2780107" cy="4212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B63C37-7B81-4857-88F7-E91E72BF81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502"/>
          <a:stretch/>
        </p:blipFill>
        <p:spPr>
          <a:xfrm>
            <a:off x="516422" y="1254851"/>
            <a:ext cx="2780107" cy="16591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E71EB-669A-4347-B273-75016929E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791" y="3385624"/>
            <a:ext cx="2685673" cy="3231053"/>
          </a:xfrm>
          <a:prstGeom prst="rect">
            <a:avLst/>
          </a:prstGeom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4BD21A32-2625-4682-80D6-714BC00449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285882"/>
              </p:ext>
            </p:extLst>
          </p:nvPr>
        </p:nvGraphicFramePr>
        <p:xfrm>
          <a:off x="3370263" y="2774950"/>
          <a:ext cx="4926012" cy="3576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546440" imgH="3301920" progId="Equation.DSMT4">
                  <p:embed/>
                </p:oleObj>
              </mc:Choice>
              <mc:Fallback>
                <p:oleObj name="Equation" r:id="rId4" imgW="4546440" imgH="3301920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DA6F402C-5C36-4980-A04E-FC37B41B61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70263" y="2774950"/>
                        <a:ext cx="4926012" cy="3576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2" name="Picture 2" descr="Happy Face Sad Face Clipart | Free download on ClipArtMag">
            <a:extLst>
              <a:ext uri="{FF2B5EF4-FFF2-40B4-BE49-F238E27FC236}">
                <a16:creationId xmlns:a16="http://schemas.microsoft.com/office/drawing/2014/main" id="{C0D92125-DB9D-4477-92A3-916AEE328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603" y="6033243"/>
            <a:ext cx="317631" cy="317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5514C57-A973-4B66-A87C-4D32FC505E51}"/>
              </a:ext>
            </a:extLst>
          </p:cNvPr>
          <p:cNvSpPr txBox="1"/>
          <p:nvPr/>
        </p:nvSpPr>
        <p:spPr>
          <a:xfrm>
            <a:off x="577791" y="921849"/>
            <a:ext cx="18886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umnst777 Lt BT" panose="020B0402030504020204" pitchFamily="34" charset="0"/>
              </a:rPr>
              <a:t>Horizontal bars - tie </a:t>
            </a:r>
            <a:r>
              <a:rPr lang="en-US" sz="1400" i="1" dirty="0" err="1">
                <a:latin typeface="Humnst777 Lt BT" panose="020B0402030504020204" pitchFamily="34" charset="0"/>
              </a:rPr>
              <a:t>ih</a:t>
            </a:r>
            <a:endParaRPr lang="en-US" sz="1400" i="1" dirty="0">
              <a:latin typeface="Humnst777 Lt BT" panose="020B0402030504020204" pitchFamily="34" charset="0"/>
            </a:endParaRPr>
          </a:p>
        </p:txBody>
      </p:sp>
      <p:pic>
        <p:nvPicPr>
          <p:cNvPr id="11" name="Picture 10" descr="Chart&#10;&#10;Description automatically generated with medium confidence">
            <a:extLst>
              <a:ext uri="{FF2B5EF4-FFF2-40B4-BE49-F238E27FC236}">
                <a16:creationId xmlns:a16="http://schemas.microsoft.com/office/drawing/2014/main" id="{0BF9D8DD-ECB8-472B-828C-5106EBC5E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0958" y="562953"/>
            <a:ext cx="5322977" cy="364352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1761E4D-4DC2-4825-A5FC-F6964C4166A4}"/>
              </a:ext>
            </a:extLst>
          </p:cNvPr>
          <p:cNvCxnSpPr/>
          <p:nvPr/>
        </p:nvCxnSpPr>
        <p:spPr>
          <a:xfrm>
            <a:off x="9276266" y="277719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607CC2F-4E9E-49B2-AB54-759F360EB355}"/>
              </a:ext>
            </a:extLst>
          </p:cNvPr>
          <p:cNvCxnSpPr>
            <a:cxnSpLocks/>
          </p:cNvCxnSpPr>
          <p:nvPr/>
        </p:nvCxnSpPr>
        <p:spPr>
          <a:xfrm>
            <a:off x="7428294" y="300943"/>
            <a:ext cx="1" cy="162950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lowchart: Or 17">
            <a:extLst>
              <a:ext uri="{FF2B5EF4-FFF2-40B4-BE49-F238E27FC236}">
                <a16:creationId xmlns:a16="http://schemas.microsoft.com/office/drawing/2014/main" id="{50E3FEFC-9052-448B-AEFA-A180548B6F3B}"/>
              </a:ext>
            </a:extLst>
          </p:cNvPr>
          <p:cNvSpPr/>
          <p:nvPr/>
        </p:nvSpPr>
        <p:spPr>
          <a:xfrm>
            <a:off x="7346234" y="1688955"/>
            <a:ext cx="164123" cy="164123"/>
          </a:xfrm>
          <a:prstGeom prst="flowChartOr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941D6D8-2EA3-4747-ADB5-1C928E7CD72C}"/>
              </a:ext>
            </a:extLst>
          </p:cNvPr>
          <p:cNvCxnSpPr>
            <a:cxnSpLocks/>
          </p:cNvCxnSpPr>
          <p:nvPr/>
        </p:nvCxnSpPr>
        <p:spPr>
          <a:xfrm>
            <a:off x="10004404" y="1204793"/>
            <a:ext cx="0" cy="1328224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A74B8AC-4414-4979-95ED-5C79C7222B92}"/>
              </a:ext>
            </a:extLst>
          </p:cNvPr>
          <p:cNvCxnSpPr>
            <a:cxnSpLocks/>
          </p:cNvCxnSpPr>
          <p:nvPr/>
        </p:nvCxnSpPr>
        <p:spPr>
          <a:xfrm>
            <a:off x="10004404" y="304467"/>
            <a:ext cx="0" cy="7549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6EC3940-1CEF-47F1-B7E8-0296708BC36C}"/>
              </a:ext>
            </a:extLst>
          </p:cNvPr>
          <p:cNvCxnSpPr>
            <a:cxnSpLocks/>
          </p:cNvCxnSpPr>
          <p:nvPr/>
        </p:nvCxnSpPr>
        <p:spPr>
          <a:xfrm flipH="1">
            <a:off x="7428294" y="562953"/>
            <a:ext cx="2576112" cy="364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EAC4E95-809B-461F-9992-FF5C067C636E}"/>
              </a:ext>
            </a:extLst>
          </p:cNvPr>
          <p:cNvSpPr txBox="1"/>
          <p:nvPr/>
        </p:nvSpPr>
        <p:spPr>
          <a:xfrm>
            <a:off x="8515983" y="247464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37.5”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F647695-5094-4750-B631-40F91FB8F58A}"/>
              </a:ext>
            </a:extLst>
          </p:cNvPr>
          <p:cNvSpPr txBox="1"/>
          <p:nvPr/>
        </p:nvSpPr>
        <p:spPr>
          <a:xfrm>
            <a:off x="4881920" y="1495237"/>
            <a:ext cx="1102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8#11 bars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6647BE-AEC3-4B64-A97F-386E0E8CE850}"/>
              </a:ext>
            </a:extLst>
          </p:cNvPr>
          <p:cNvSpPr txBox="1"/>
          <p:nvPr/>
        </p:nvSpPr>
        <p:spPr>
          <a:xfrm>
            <a:off x="8808321" y="4285203"/>
            <a:ext cx="985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6#9 bars</a:t>
            </a:r>
          </a:p>
        </p:txBody>
      </p:sp>
    </p:spTree>
    <p:extLst>
      <p:ext uri="{BB962C8B-B14F-4D97-AF65-F5344CB8AC3E}">
        <p14:creationId xmlns:p14="http://schemas.microsoft.com/office/powerpoint/2010/main" val="1870978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CFFB9683-696D-4E88-9892-1CBEE9CB4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06" y="2622989"/>
            <a:ext cx="2821538" cy="3088787"/>
          </a:xfrm>
          <a:prstGeom prst="rect">
            <a:avLst/>
          </a:prstGeom>
        </p:spPr>
      </p:pic>
      <p:graphicFrame>
        <p:nvGraphicFramePr>
          <p:cNvPr id="28" name="Object 27">
            <a:extLst>
              <a:ext uri="{FF2B5EF4-FFF2-40B4-BE49-F238E27FC236}">
                <a16:creationId xmlns:a16="http://schemas.microsoft.com/office/drawing/2014/main" id="{DA6F402C-5C36-4980-A04E-FC37B41B61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2078579"/>
              </p:ext>
            </p:extLst>
          </p:nvPr>
        </p:nvGraphicFramePr>
        <p:xfrm>
          <a:off x="3513138" y="2957513"/>
          <a:ext cx="4338637" cy="2930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4546440" imgH="3073320" progId="Equation.DSMT4">
                  <p:embed/>
                </p:oleObj>
              </mc:Choice>
              <mc:Fallback>
                <p:oleObj name="Equation" r:id="rId3" imgW="4546440" imgH="3073320" progId="Equation.DSMT4">
                  <p:embed/>
                  <p:pic>
                    <p:nvPicPr>
                      <p:cNvPr id="28" name="Object 27">
                        <a:extLst>
                          <a:ext uri="{FF2B5EF4-FFF2-40B4-BE49-F238E27FC236}">
                            <a16:creationId xmlns:a16="http://schemas.microsoft.com/office/drawing/2014/main" id="{DA6F402C-5C36-4980-A04E-FC37B41B618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13138" y="2957513"/>
                        <a:ext cx="4338637" cy="2930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" name="Picture 29">
            <a:extLst>
              <a:ext uri="{FF2B5EF4-FFF2-40B4-BE49-F238E27FC236}">
                <a16:creationId xmlns:a16="http://schemas.microsoft.com/office/drawing/2014/main" id="{DAF38363-1003-4A1C-A460-A7477B7C5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006" y="1311699"/>
            <a:ext cx="2925636" cy="12292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1DB72E-0D00-4AC6-A486-74B67DB76540}"/>
              </a:ext>
            </a:extLst>
          </p:cNvPr>
          <p:cNvSpPr txBox="1"/>
          <p:nvPr/>
        </p:nvSpPr>
        <p:spPr>
          <a:xfrm>
            <a:off x="4980323" y="5542474"/>
            <a:ext cx="5814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👌</a:t>
            </a: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06D548-9E12-4466-993D-C98A5A5B09EB}"/>
              </a:ext>
            </a:extLst>
          </p:cNvPr>
          <p:cNvSpPr txBox="1"/>
          <p:nvPr/>
        </p:nvSpPr>
        <p:spPr>
          <a:xfrm>
            <a:off x="396608" y="241322"/>
            <a:ext cx="6269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Design &amp; Detailing of Nodal Zone </a:t>
            </a:r>
            <a:r>
              <a:rPr lang="en-US" dirty="0" err="1">
                <a:latin typeface="Humnst777 Lt BT" panose="020B0402030504020204" pitchFamily="34" charset="0"/>
              </a:rPr>
              <a:t>i</a:t>
            </a:r>
            <a:r>
              <a:rPr lang="en-US" dirty="0">
                <a:latin typeface="Humnst777 Lt BT" panose="020B0402030504020204" pitchFamily="34" charset="0"/>
              </a:rPr>
              <a:t> – Step 4: Bar Development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09782B2-6B40-467A-8A11-AE435D7CA77F}"/>
              </a:ext>
            </a:extLst>
          </p:cNvPr>
          <p:cNvSpPr txBox="1"/>
          <p:nvPr/>
        </p:nvSpPr>
        <p:spPr>
          <a:xfrm>
            <a:off x="577791" y="921849"/>
            <a:ext cx="17780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umnst777 Lt BT" panose="020B0402030504020204" pitchFamily="34" charset="0"/>
              </a:rPr>
              <a:t>Horizontal bars tie </a:t>
            </a:r>
            <a:r>
              <a:rPr lang="en-US" sz="1400" i="1" dirty="0" err="1">
                <a:latin typeface="Humnst777 Lt BT" panose="020B0402030504020204" pitchFamily="34" charset="0"/>
              </a:rPr>
              <a:t>ih</a:t>
            </a:r>
            <a:endParaRPr lang="en-US" sz="1400" i="1" dirty="0">
              <a:latin typeface="Humnst777 Lt BT" panose="020B0402030504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92E0A6D-597C-487D-A714-F9AC4DC25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7330" y="4553958"/>
            <a:ext cx="2374499" cy="1814536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B0C372CF-CF54-40D8-BDE5-E1E47BCB34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1865" y="742559"/>
            <a:ext cx="5322977" cy="3464973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8F33F75-2200-4B43-94F9-1FB97204320B}"/>
              </a:ext>
            </a:extLst>
          </p:cNvPr>
          <p:cNvCxnSpPr>
            <a:cxnSpLocks/>
          </p:cNvCxnSpPr>
          <p:nvPr/>
        </p:nvCxnSpPr>
        <p:spPr>
          <a:xfrm>
            <a:off x="7719641" y="327836"/>
            <a:ext cx="1" cy="162950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owchart: Or 21">
            <a:extLst>
              <a:ext uri="{FF2B5EF4-FFF2-40B4-BE49-F238E27FC236}">
                <a16:creationId xmlns:a16="http://schemas.microsoft.com/office/drawing/2014/main" id="{BD18B8D8-965F-4DC3-B8D7-1E38E6614E78}"/>
              </a:ext>
            </a:extLst>
          </p:cNvPr>
          <p:cNvSpPr/>
          <p:nvPr/>
        </p:nvSpPr>
        <p:spPr>
          <a:xfrm>
            <a:off x="7637581" y="1715848"/>
            <a:ext cx="164123" cy="164123"/>
          </a:xfrm>
          <a:prstGeom prst="flowChartOr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5627A44-B0C8-41AA-A442-46D64F24E4B0}"/>
              </a:ext>
            </a:extLst>
          </p:cNvPr>
          <p:cNvCxnSpPr>
            <a:cxnSpLocks/>
          </p:cNvCxnSpPr>
          <p:nvPr/>
        </p:nvCxnSpPr>
        <p:spPr>
          <a:xfrm>
            <a:off x="10546757" y="331360"/>
            <a:ext cx="0" cy="75496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B893E6-456D-4B9A-A1AD-E9B2CA2D747F}"/>
              </a:ext>
            </a:extLst>
          </p:cNvPr>
          <p:cNvCxnSpPr>
            <a:cxnSpLocks/>
          </p:cNvCxnSpPr>
          <p:nvPr/>
        </p:nvCxnSpPr>
        <p:spPr>
          <a:xfrm flipH="1">
            <a:off x="7719641" y="590210"/>
            <a:ext cx="2827116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FD91CBA4-761C-497C-BC91-E6924D95B2F9}"/>
              </a:ext>
            </a:extLst>
          </p:cNvPr>
          <p:cNvSpPr txBox="1"/>
          <p:nvPr/>
        </p:nvSpPr>
        <p:spPr>
          <a:xfrm>
            <a:off x="8807330" y="274357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45.8”</a:t>
            </a:r>
          </a:p>
        </p:txBody>
      </p:sp>
    </p:spTree>
    <p:extLst>
      <p:ext uri="{BB962C8B-B14F-4D97-AF65-F5344CB8AC3E}">
        <p14:creationId xmlns:p14="http://schemas.microsoft.com/office/powerpoint/2010/main" val="3393969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506D5492-7E81-4F99-818C-755538F6333C}"/>
              </a:ext>
            </a:extLst>
          </p:cNvPr>
          <p:cNvSpPr/>
          <p:nvPr/>
        </p:nvSpPr>
        <p:spPr>
          <a:xfrm>
            <a:off x="627482" y="2926678"/>
            <a:ext cx="5058013" cy="26625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15535A-2589-4466-8E46-2E7923BB20E1}"/>
              </a:ext>
            </a:extLst>
          </p:cNvPr>
          <p:cNvSpPr txBox="1"/>
          <p:nvPr/>
        </p:nvSpPr>
        <p:spPr>
          <a:xfrm>
            <a:off x="396608" y="241322"/>
            <a:ext cx="4552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Distributed Reinforcement for Crack Control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7203FB-ECA3-4335-BEED-48AA0AA039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896"/>
          <a:stretch/>
        </p:blipFill>
        <p:spPr>
          <a:xfrm>
            <a:off x="627483" y="780879"/>
            <a:ext cx="2129003" cy="17177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43EF382-5427-4100-8642-5EA44467AEF0}"/>
              </a:ext>
            </a:extLst>
          </p:cNvPr>
          <p:cNvSpPr txBox="1"/>
          <p:nvPr/>
        </p:nvSpPr>
        <p:spPr>
          <a:xfrm>
            <a:off x="1253064" y="2603465"/>
            <a:ext cx="3316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umnst777 Lt BT" panose="020B0402030504020204" pitchFamily="34" charset="0"/>
              </a:rPr>
              <a:t>Distributed Reinforcement Around Nodal Zone </a:t>
            </a:r>
            <a:r>
              <a:rPr lang="en-US" sz="1200" dirty="0" err="1">
                <a:latin typeface="Humnst777 Lt BT" panose="020B0402030504020204" pitchFamily="34" charset="0"/>
              </a:rPr>
              <a:t>i</a:t>
            </a:r>
            <a:endParaRPr lang="en-US" sz="1200" dirty="0">
              <a:latin typeface="Humnst777 Lt BT" panose="020B0402030504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E4A547E-6E70-40EE-A1A5-95B7E6554707}"/>
              </a:ext>
            </a:extLst>
          </p:cNvPr>
          <p:cNvSpPr txBox="1"/>
          <p:nvPr/>
        </p:nvSpPr>
        <p:spPr>
          <a:xfrm>
            <a:off x="588529" y="5616841"/>
            <a:ext cx="43460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umnst777 Lt BT" panose="020B0402030504020204" pitchFamily="34" charset="0"/>
              </a:rPr>
              <a:t>t = 18”  s = 8”  reinforcement in two directions on both faces,</a:t>
            </a:r>
          </a:p>
        </p:txBody>
      </p:sp>
      <p:graphicFrame>
        <p:nvGraphicFramePr>
          <p:cNvPr id="19" name="Object 18">
            <a:extLst>
              <a:ext uri="{FF2B5EF4-FFF2-40B4-BE49-F238E27FC236}">
                <a16:creationId xmlns:a16="http://schemas.microsoft.com/office/drawing/2014/main" id="{3AFF6508-4761-4719-A954-BF54CDFBF1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5854393"/>
              </p:ext>
            </p:extLst>
          </p:nvPr>
        </p:nvGraphicFramePr>
        <p:xfrm>
          <a:off x="627483" y="5924758"/>
          <a:ext cx="330200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301920" imgH="634680" progId="Equation.DSMT4">
                  <p:embed/>
                </p:oleObj>
              </mc:Choice>
              <mc:Fallback>
                <p:oleObj name="Equation" r:id="rId3" imgW="3301920" imgH="6346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7483" y="5924758"/>
                        <a:ext cx="3302000" cy="63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4D73097B-C03A-4A3E-94F8-07C2D01F3FF9}"/>
              </a:ext>
            </a:extLst>
          </p:cNvPr>
          <p:cNvSpPr txBox="1"/>
          <p:nvPr/>
        </p:nvSpPr>
        <p:spPr>
          <a:xfrm>
            <a:off x="3683774" y="6873889"/>
            <a:ext cx="349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👌</a:t>
            </a:r>
            <a:endParaRPr lang="en-US" sz="12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0D910A1-9F81-4418-8765-E5C89B2A46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3"/>
          <a:stretch/>
        </p:blipFill>
        <p:spPr>
          <a:xfrm>
            <a:off x="6506506" y="342868"/>
            <a:ext cx="4489633" cy="2998077"/>
          </a:xfrm>
          <a:prstGeom prst="rect">
            <a:avLst/>
          </a:prstGeom>
        </p:spPr>
      </p:pic>
      <p:pic>
        <p:nvPicPr>
          <p:cNvPr id="24" name="Picture 23" descr="A person standing in a construction site&#10;&#10;Description automatically generated with low confidence">
            <a:extLst>
              <a:ext uri="{FF2B5EF4-FFF2-40B4-BE49-F238E27FC236}">
                <a16:creationId xmlns:a16="http://schemas.microsoft.com/office/drawing/2014/main" id="{481DE5C7-2C96-44C7-AC1B-8CB7124D0E4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84"/>
          <a:stretch/>
        </p:blipFill>
        <p:spPr>
          <a:xfrm>
            <a:off x="6520458" y="3483184"/>
            <a:ext cx="4475681" cy="291083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BF33018-9717-492E-A689-3A7949D905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589"/>
          <a:stretch/>
        </p:blipFill>
        <p:spPr>
          <a:xfrm>
            <a:off x="2963289" y="784598"/>
            <a:ext cx="2511146" cy="68595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B770A04-C1A6-441F-9988-67730F0970F1}"/>
              </a:ext>
            </a:extLst>
          </p:cNvPr>
          <p:cNvSpPr txBox="1"/>
          <p:nvPr/>
        </p:nvSpPr>
        <p:spPr>
          <a:xfrm>
            <a:off x="1051532" y="2980477"/>
            <a:ext cx="3409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umnst777 Lt BT" panose="020B0402030504020204" pitchFamily="34" charset="0"/>
              </a:rPr>
              <a:t>Cross-section                                         Elevation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4A878733-4E6F-4732-9B01-57A1D97FA6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82" y="3325231"/>
            <a:ext cx="4985619" cy="207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794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Picture 96" descr="Graphical user interface&#10;&#10;Description automatically generated">
            <a:extLst>
              <a:ext uri="{FF2B5EF4-FFF2-40B4-BE49-F238E27FC236}">
                <a16:creationId xmlns:a16="http://schemas.microsoft.com/office/drawing/2014/main" id="{A4B7C8EB-73E7-4510-9B39-8C13E035B9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269"/>
          <a:stretch/>
        </p:blipFill>
        <p:spPr>
          <a:xfrm>
            <a:off x="576712" y="847861"/>
            <a:ext cx="3675451" cy="38754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A027659-1DDE-4F11-981F-DCB2CEC27A24}"/>
              </a:ext>
            </a:extLst>
          </p:cNvPr>
          <p:cNvSpPr txBox="1"/>
          <p:nvPr/>
        </p:nvSpPr>
        <p:spPr>
          <a:xfrm>
            <a:off x="396608" y="241322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Embed Plate Design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C0C7AEC-390A-4C64-BCCB-BFE7C673705A}"/>
              </a:ext>
            </a:extLst>
          </p:cNvPr>
          <p:cNvCxnSpPr>
            <a:cxnSpLocks/>
          </p:cNvCxnSpPr>
          <p:nvPr/>
        </p:nvCxnSpPr>
        <p:spPr>
          <a:xfrm>
            <a:off x="1249714" y="2168437"/>
            <a:ext cx="228600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EA67CEE2-50BE-4510-A07C-CBC47D65DE95}"/>
              </a:ext>
            </a:extLst>
          </p:cNvPr>
          <p:cNvSpPr/>
          <p:nvPr/>
        </p:nvSpPr>
        <p:spPr>
          <a:xfrm>
            <a:off x="2147948" y="3122295"/>
            <a:ext cx="120653" cy="120653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7CD4CAB-0300-4C56-A18E-FEF79312810D}"/>
              </a:ext>
            </a:extLst>
          </p:cNvPr>
          <p:cNvSpPr/>
          <p:nvPr/>
        </p:nvSpPr>
        <p:spPr>
          <a:xfrm>
            <a:off x="2145679" y="2107599"/>
            <a:ext cx="120653" cy="120653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B545168-BD9C-4591-9E8B-EF04D79A3746}"/>
              </a:ext>
            </a:extLst>
          </p:cNvPr>
          <p:cNvSpPr/>
          <p:nvPr/>
        </p:nvSpPr>
        <p:spPr>
          <a:xfrm>
            <a:off x="2543643" y="2103897"/>
            <a:ext cx="120653" cy="120653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6491A19-9F69-4888-8C69-E64775B8F1D2}"/>
              </a:ext>
            </a:extLst>
          </p:cNvPr>
          <p:cNvSpPr/>
          <p:nvPr/>
        </p:nvSpPr>
        <p:spPr>
          <a:xfrm>
            <a:off x="2548627" y="3115286"/>
            <a:ext cx="120653" cy="120653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5BB1358-FF78-4F1F-BA1F-EC162C1C9559}"/>
              </a:ext>
            </a:extLst>
          </p:cNvPr>
          <p:cNvSpPr/>
          <p:nvPr/>
        </p:nvSpPr>
        <p:spPr>
          <a:xfrm>
            <a:off x="2949221" y="3118988"/>
            <a:ext cx="120653" cy="120653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A9D39FA6-9A1C-4539-A992-448961A15144}"/>
              </a:ext>
            </a:extLst>
          </p:cNvPr>
          <p:cNvSpPr/>
          <p:nvPr/>
        </p:nvSpPr>
        <p:spPr>
          <a:xfrm>
            <a:off x="2949221" y="2109445"/>
            <a:ext cx="120653" cy="120653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F5D2EDE-D2E6-4B44-9281-75D328EAA489}"/>
              </a:ext>
            </a:extLst>
          </p:cNvPr>
          <p:cNvCxnSpPr>
            <a:cxnSpLocks/>
          </p:cNvCxnSpPr>
          <p:nvPr/>
        </p:nvCxnSpPr>
        <p:spPr>
          <a:xfrm>
            <a:off x="1412294" y="1653212"/>
            <a:ext cx="3701" cy="5943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F26551C-F08C-4EB7-9403-4E11144B4C45}"/>
              </a:ext>
            </a:extLst>
          </p:cNvPr>
          <p:cNvCxnSpPr/>
          <p:nvPr/>
        </p:nvCxnSpPr>
        <p:spPr>
          <a:xfrm flipH="1">
            <a:off x="1349023" y="2095116"/>
            <a:ext cx="118465" cy="148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9DF7C7F-6A92-4D58-81A4-72BE1073158E}"/>
              </a:ext>
            </a:extLst>
          </p:cNvPr>
          <p:cNvCxnSpPr/>
          <p:nvPr/>
        </p:nvCxnSpPr>
        <p:spPr>
          <a:xfrm flipH="1">
            <a:off x="1356762" y="1686180"/>
            <a:ext cx="118465" cy="14808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F902437-ED52-4761-B263-332BFE708638}"/>
              </a:ext>
            </a:extLst>
          </p:cNvPr>
          <p:cNvSpPr txBox="1"/>
          <p:nvPr/>
        </p:nvSpPr>
        <p:spPr>
          <a:xfrm>
            <a:off x="1157392" y="1834261"/>
            <a:ext cx="3209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4”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FE71527A-0D7A-481A-B8A3-4F0A7B6774F4}"/>
              </a:ext>
            </a:extLst>
          </p:cNvPr>
          <p:cNvGrpSpPr/>
          <p:nvPr/>
        </p:nvGrpSpPr>
        <p:grpSpPr>
          <a:xfrm>
            <a:off x="2543643" y="3780461"/>
            <a:ext cx="1043626" cy="149434"/>
            <a:chOff x="2543643" y="3780461"/>
            <a:chExt cx="1043626" cy="149434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F1B3E4FF-9FAA-4181-AAF5-FEDC77B66CC9}"/>
                </a:ext>
              </a:extLst>
            </p:cNvPr>
            <p:cNvCxnSpPr>
              <a:cxnSpLocks/>
            </p:cNvCxnSpPr>
            <p:nvPr/>
          </p:nvCxnSpPr>
          <p:spPr>
            <a:xfrm>
              <a:off x="2543643" y="3865608"/>
              <a:ext cx="104362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A7B8965-5D9C-4528-9579-4AC88C03D51F}"/>
                </a:ext>
              </a:extLst>
            </p:cNvPr>
            <p:cNvCxnSpPr/>
            <p:nvPr/>
          </p:nvCxnSpPr>
          <p:spPr>
            <a:xfrm flipH="1">
              <a:off x="2960383" y="3781814"/>
              <a:ext cx="118465" cy="1480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8CFA8430-1131-4F6E-83EA-616DAD797AE7}"/>
                </a:ext>
              </a:extLst>
            </p:cNvPr>
            <p:cNvCxnSpPr/>
            <p:nvPr/>
          </p:nvCxnSpPr>
          <p:spPr>
            <a:xfrm flipH="1">
              <a:off x="2554262" y="3780461"/>
              <a:ext cx="118465" cy="1480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BC8C595-FA59-4CD6-85F7-EFD89FD02E7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68805" y="3781814"/>
              <a:ext cx="118464" cy="14808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74B93643-7991-4FC4-BD87-A8C548B4BFA7}"/>
              </a:ext>
            </a:extLst>
          </p:cNvPr>
          <p:cNvCxnSpPr>
            <a:cxnSpLocks/>
          </p:cNvCxnSpPr>
          <p:nvPr/>
        </p:nvCxnSpPr>
        <p:spPr>
          <a:xfrm>
            <a:off x="2606521" y="3736722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99BD8E1-6234-406F-964A-E81E24FCABDA}"/>
              </a:ext>
            </a:extLst>
          </p:cNvPr>
          <p:cNvSpPr txBox="1"/>
          <p:nvPr/>
        </p:nvSpPr>
        <p:spPr>
          <a:xfrm>
            <a:off x="2667388" y="3651816"/>
            <a:ext cx="7601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4”       5”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6BD0F9F-F191-4F78-BCE8-910FFF9B88AF}"/>
              </a:ext>
            </a:extLst>
          </p:cNvPr>
          <p:cNvSpPr txBox="1"/>
          <p:nvPr/>
        </p:nvSpPr>
        <p:spPr>
          <a:xfrm>
            <a:off x="2580693" y="3813672"/>
            <a:ext cx="4764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Arial" panose="020B0604020202020204" pitchFamily="34" charset="0"/>
                <a:cs typeface="Arial" panose="020B0604020202020204" pitchFamily="34" charset="0"/>
              </a:rPr>
              <a:t>(typ.)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1F75C115-A1A3-45E5-8E86-1847DAF0A975}"/>
              </a:ext>
            </a:extLst>
          </p:cNvPr>
          <p:cNvGrpSpPr/>
          <p:nvPr/>
        </p:nvGrpSpPr>
        <p:grpSpPr>
          <a:xfrm>
            <a:off x="6541743" y="340434"/>
            <a:ext cx="4133691" cy="4130249"/>
            <a:chOff x="6541743" y="340434"/>
            <a:chExt cx="4133691" cy="4130249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BC2ADB0-EEFF-4BD9-9900-FF8C8E067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1954"/>
            <a:stretch/>
          </p:blipFill>
          <p:spPr>
            <a:xfrm>
              <a:off x="6541743" y="340434"/>
              <a:ext cx="4133691" cy="2172650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E28B3E77-E8A5-470B-A839-0D8275871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2784" b="-13"/>
            <a:stretch/>
          </p:blipFill>
          <p:spPr>
            <a:xfrm>
              <a:off x="6541743" y="2344712"/>
              <a:ext cx="4133691" cy="2125971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E99995F0-EF61-44E9-9CC0-1D74FC46CF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8031" b="61954"/>
            <a:stretch/>
          </p:blipFill>
          <p:spPr>
            <a:xfrm>
              <a:off x="6541743" y="1787706"/>
              <a:ext cx="4133691" cy="571910"/>
            </a:xfrm>
            <a:prstGeom prst="rect">
              <a:avLst/>
            </a:prstGeom>
          </p:spPr>
        </p:pic>
      </p:grpSp>
      <p:sp>
        <p:nvSpPr>
          <p:cNvPr id="78" name="Rectangle 77">
            <a:extLst>
              <a:ext uri="{FF2B5EF4-FFF2-40B4-BE49-F238E27FC236}">
                <a16:creationId xmlns:a16="http://schemas.microsoft.com/office/drawing/2014/main" id="{DDC33459-857C-48C1-BCC9-081054FC8C12}"/>
              </a:ext>
            </a:extLst>
          </p:cNvPr>
          <p:cNvSpPr/>
          <p:nvPr/>
        </p:nvSpPr>
        <p:spPr>
          <a:xfrm>
            <a:off x="6605069" y="3485905"/>
            <a:ext cx="2825534" cy="130752"/>
          </a:xfrm>
          <a:prstGeom prst="rect">
            <a:avLst/>
          </a:prstGeom>
          <a:solidFill>
            <a:schemeClr val="accent1">
              <a:alpha val="2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8E4F79EF-14F6-466D-A2C5-FA265B05775F}"/>
              </a:ext>
            </a:extLst>
          </p:cNvPr>
          <p:cNvCxnSpPr>
            <a:cxnSpLocks/>
          </p:cNvCxnSpPr>
          <p:nvPr/>
        </p:nvCxnSpPr>
        <p:spPr>
          <a:xfrm>
            <a:off x="3016765" y="3739128"/>
            <a:ext cx="0" cy="228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7374890-1A7C-4B18-9824-AA491F9336EF}"/>
              </a:ext>
            </a:extLst>
          </p:cNvPr>
          <p:cNvGrpSpPr/>
          <p:nvPr/>
        </p:nvGrpSpPr>
        <p:grpSpPr>
          <a:xfrm>
            <a:off x="6695626" y="4588999"/>
            <a:ext cx="2613169" cy="1813604"/>
            <a:chOff x="6695626" y="4588999"/>
            <a:chExt cx="2613169" cy="1813604"/>
          </a:xfrm>
        </p:grpSpPr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10872D20-C60B-44FF-B18D-FE5E0CFF91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5626" y="4723340"/>
              <a:ext cx="2613169" cy="1679263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20E6775F-8CD0-422F-BE72-153E623C6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5626" y="4588999"/>
              <a:ext cx="2286288" cy="134341"/>
            </a:xfrm>
            <a:prstGeom prst="rect">
              <a:avLst/>
            </a:prstGeom>
          </p:spPr>
        </p:pic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90B6732-FE58-48F1-843E-CADF26D53684}"/>
                </a:ext>
              </a:extLst>
            </p:cNvPr>
            <p:cNvSpPr/>
            <p:nvPr/>
          </p:nvSpPr>
          <p:spPr>
            <a:xfrm>
              <a:off x="6727687" y="5969171"/>
              <a:ext cx="1731617" cy="135664"/>
            </a:xfrm>
            <a:prstGeom prst="rect">
              <a:avLst/>
            </a:prstGeom>
            <a:solidFill>
              <a:schemeClr val="accent1">
                <a:alpha val="2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AA1D0D5-49DF-4F8D-A372-FEDC7EAE2814}"/>
              </a:ext>
            </a:extLst>
          </p:cNvPr>
          <p:cNvSpPr/>
          <p:nvPr/>
        </p:nvSpPr>
        <p:spPr>
          <a:xfrm>
            <a:off x="1689847" y="2895600"/>
            <a:ext cx="1833282" cy="685800"/>
          </a:xfrm>
          <a:custGeom>
            <a:avLst/>
            <a:gdLst>
              <a:gd name="connsiteX0" fmla="*/ 0 w 1833282"/>
              <a:gd name="connsiteY0" fmla="*/ 0 h 685800"/>
              <a:gd name="connsiteX1" fmla="*/ 13447 w 1833282"/>
              <a:gd name="connsiteY1" fmla="*/ 685800 h 685800"/>
              <a:gd name="connsiteX2" fmla="*/ 1833282 w 1833282"/>
              <a:gd name="connsiteY2" fmla="*/ 685800 h 685800"/>
              <a:gd name="connsiteX3" fmla="*/ 1828800 w 1833282"/>
              <a:gd name="connsiteY3" fmla="*/ 89647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3282" h="685800">
                <a:moveTo>
                  <a:pt x="0" y="0"/>
                </a:moveTo>
                <a:lnTo>
                  <a:pt x="13447" y="685800"/>
                </a:lnTo>
                <a:lnTo>
                  <a:pt x="1833282" y="685800"/>
                </a:lnTo>
                <a:lnTo>
                  <a:pt x="1828800" y="89647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853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56F1A6-B552-48B1-AE2D-B94BAFE6E199}"/>
              </a:ext>
            </a:extLst>
          </p:cNvPr>
          <p:cNvSpPr txBox="1"/>
          <p:nvPr/>
        </p:nvSpPr>
        <p:spPr>
          <a:xfrm>
            <a:off x="396608" y="241322"/>
            <a:ext cx="4530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Diaphragm Design – Strut and Tie Approach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7093710-AA76-4D04-B97B-B117D045F3FB}"/>
              </a:ext>
            </a:extLst>
          </p:cNvPr>
          <p:cNvSpPr txBox="1"/>
          <p:nvPr/>
        </p:nvSpPr>
        <p:spPr>
          <a:xfrm>
            <a:off x="434602" y="649469"/>
            <a:ext cx="3444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3838FE"/>
                </a:solidFill>
              </a:rPr>
              <a:t>Very oblong member with a construction joint at the column face (roughened) </a:t>
            </a:r>
          </a:p>
        </p:txBody>
      </p:sp>
      <p:pic>
        <p:nvPicPr>
          <p:cNvPr id="97" name="Picture 96" descr="Shape&#10;&#10;Description automatically generated">
            <a:extLst>
              <a:ext uri="{FF2B5EF4-FFF2-40B4-BE49-F238E27FC236}">
                <a16:creationId xmlns:a16="http://schemas.microsoft.com/office/drawing/2014/main" id="{C6C7C3C8-351B-4495-B117-9C8F6B30C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337" y="1636689"/>
            <a:ext cx="2435487" cy="2980722"/>
          </a:xfrm>
          <a:prstGeom prst="rect">
            <a:avLst/>
          </a:prstGeom>
        </p:spPr>
      </p:pic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00219AC8-622E-4EA4-9372-336972BC54EF}"/>
              </a:ext>
            </a:extLst>
          </p:cNvPr>
          <p:cNvCxnSpPr>
            <a:cxnSpLocks/>
          </p:cNvCxnSpPr>
          <p:nvPr/>
        </p:nvCxnSpPr>
        <p:spPr>
          <a:xfrm flipH="1" flipV="1">
            <a:off x="4893340" y="2130250"/>
            <a:ext cx="1044044" cy="817147"/>
          </a:xfrm>
          <a:prstGeom prst="line">
            <a:avLst/>
          </a:prstGeom>
          <a:ln w="1016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AD656D7-3BD6-43CC-BF02-97AB799D70DF}"/>
              </a:ext>
            </a:extLst>
          </p:cNvPr>
          <p:cNvCxnSpPr>
            <a:cxnSpLocks/>
          </p:cNvCxnSpPr>
          <p:nvPr/>
        </p:nvCxnSpPr>
        <p:spPr>
          <a:xfrm>
            <a:off x="4893339" y="2147986"/>
            <a:ext cx="2095858" cy="0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4502AB-0106-41AC-BF5F-3754C62F1A0E}"/>
              </a:ext>
            </a:extLst>
          </p:cNvPr>
          <p:cNvCxnSpPr>
            <a:cxnSpLocks/>
          </p:cNvCxnSpPr>
          <p:nvPr/>
        </p:nvCxnSpPr>
        <p:spPr>
          <a:xfrm flipV="1">
            <a:off x="5944195" y="4463337"/>
            <a:ext cx="1141" cy="670299"/>
          </a:xfrm>
          <a:prstGeom prst="straightConnector1">
            <a:avLst/>
          </a:prstGeom>
          <a:ln w="50800">
            <a:solidFill>
              <a:srgbClr val="3838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ABA2511C-3EF1-4318-8DB8-FA48E827DC30}"/>
              </a:ext>
            </a:extLst>
          </p:cNvPr>
          <p:cNvCxnSpPr>
            <a:cxnSpLocks/>
          </p:cNvCxnSpPr>
          <p:nvPr/>
        </p:nvCxnSpPr>
        <p:spPr>
          <a:xfrm flipV="1">
            <a:off x="5944195" y="2133944"/>
            <a:ext cx="1045002" cy="800264"/>
          </a:xfrm>
          <a:prstGeom prst="line">
            <a:avLst/>
          </a:prstGeom>
          <a:ln w="1016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8" name="Picture 107">
            <a:extLst>
              <a:ext uri="{FF2B5EF4-FFF2-40B4-BE49-F238E27FC236}">
                <a16:creationId xmlns:a16="http://schemas.microsoft.com/office/drawing/2014/main" id="{DB200A63-E77C-46D6-872F-AF85ED22E1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141"/>
          <a:stretch/>
        </p:blipFill>
        <p:spPr>
          <a:xfrm>
            <a:off x="316379" y="1743940"/>
            <a:ext cx="4178223" cy="4136051"/>
          </a:xfrm>
          <a:prstGeom prst="rect">
            <a:avLst/>
          </a:prstGeom>
        </p:spPr>
      </p:pic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70637E35-E79F-4FD9-89B7-BDF6F1C54C7F}"/>
              </a:ext>
            </a:extLst>
          </p:cNvPr>
          <p:cNvCxnSpPr>
            <a:cxnSpLocks/>
          </p:cNvCxnSpPr>
          <p:nvPr/>
        </p:nvCxnSpPr>
        <p:spPr>
          <a:xfrm>
            <a:off x="4900151" y="2886323"/>
            <a:ext cx="2095858" cy="0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5180CAD9-5BA6-41CD-9B2D-839D52F6EEFC}"/>
              </a:ext>
            </a:extLst>
          </p:cNvPr>
          <p:cNvCxnSpPr>
            <a:cxnSpLocks/>
          </p:cNvCxnSpPr>
          <p:nvPr/>
        </p:nvCxnSpPr>
        <p:spPr>
          <a:xfrm>
            <a:off x="4889455" y="3603268"/>
            <a:ext cx="2095858" cy="0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Oval 116">
            <a:extLst>
              <a:ext uri="{FF2B5EF4-FFF2-40B4-BE49-F238E27FC236}">
                <a16:creationId xmlns:a16="http://schemas.microsoft.com/office/drawing/2014/main" id="{A87B0D57-4718-467F-8CEF-E6712CD90583}"/>
              </a:ext>
            </a:extLst>
          </p:cNvPr>
          <p:cNvSpPr/>
          <p:nvPr/>
        </p:nvSpPr>
        <p:spPr>
          <a:xfrm>
            <a:off x="4832035" y="2068479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3CBE0CB3-3737-45CB-BAAF-2385A8F65FD8}"/>
              </a:ext>
            </a:extLst>
          </p:cNvPr>
          <p:cNvSpPr/>
          <p:nvPr/>
        </p:nvSpPr>
        <p:spPr>
          <a:xfrm>
            <a:off x="6914070" y="2068479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D015C105-480C-4370-A600-9A4648DDFBF3}"/>
              </a:ext>
            </a:extLst>
          </p:cNvPr>
          <p:cNvCxnSpPr>
            <a:cxnSpLocks/>
          </p:cNvCxnSpPr>
          <p:nvPr/>
        </p:nvCxnSpPr>
        <p:spPr>
          <a:xfrm flipH="1" flipV="1">
            <a:off x="5944196" y="2940480"/>
            <a:ext cx="3883" cy="1524179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8226607-20E7-4139-8E59-5971D160E599}"/>
              </a:ext>
            </a:extLst>
          </p:cNvPr>
          <p:cNvCxnSpPr>
            <a:cxnSpLocks/>
            <a:endCxn id="137" idx="1"/>
          </p:cNvCxnSpPr>
          <p:nvPr/>
        </p:nvCxnSpPr>
        <p:spPr>
          <a:xfrm flipH="1" flipV="1">
            <a:off x="4862163" y="2836883"/>
            <a:ext cx="1088844" cy="819090"/>
          </a:xfrm>
          <a:prstGeom prst="line">
            <a:avLst/>
          </a:prstGeom>
          <a:ln w="1016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19F024EE-7945-4C47-BD2A-6AE70558C098}"/>
              </a:ext>
            </a:extLst>
          </p:cNvPr>
          <p:cNvCxnSpPr>
            <a:cxnSpLocks/>
            <a:endCxn id="135" idx="7"/>
          </p:cNvCxnSpPr>
          <p:nvPr/>
        </p:nvCxnSpPr>
        <p:spPr>
          <a:xfrm flipV="1">
            <a:off x="5957818" y="2822192"/>
            <a:ext cx="1089802" cy="820590"/>
          </a:xfrm>
          <a:prstGeom prst="line">
            <a:avLst/>
          </a:prstGeom>
          <a:ln w="1016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6FA0F886-08AC-4C42-9F20-D1D9891AEABC}"/>
              </a:ext>
            </a:extLst>
          </p:cNvPr>
          <p:cNvCxnSpPr>
            <a:cxnSpLocks/>
          </p:cNvCxnSpPr>
          <p:nvPr/>
        </p:nvCxnSpPr>
        <p:spPr>
          <a:xfrm flipH="1" flipV="1">
            <a:off x="4893340" y="3588987"/>
            <a:ext cx="1044044" cy="817147"/>
          </a:xfrm>
          <a:prstGeom prst="line">
            <a:avLst/>
          </a:prstGeom>
          <a:ln w="1016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A27D0712-D864-4FC1-A376-DA6BB9AD6ACE}"/>
              </a:ext>
            </a:extLst>
          </p:cNvPr>
          <p:cNvCxnSpPr>
            <a:cxnSpLocks/>
          </p:cNvCxnSpPr>
          <p:nvPr/>
        </p:nvCxnSpPr>
        <p:spPr>
          <a:xfrm flipV="1">
            <a:off x="5944195" y="3592681"/>
            <a:ext cx="1045002" cy="800264"/>
          </a:xfrm>
          <a:prstGeom prst="line">
            <a:avLst/>
          </a:prstGeom>
          <a:ln w="101600">
            <a:solidFill>
              <a:schemeClr val="accent1">
                <a:lumMod val="7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88D4C599-9175-41A4-9DD5-B3FC4B0A0529}"/>
              </a:ext>
            </a:extLst>
          </p:cNvPr>
          <p:cNvSpPr/>
          <p:nvPr/>
        </p:nvSpPr>
        <p:spPr>
          <a:xfrm>
            <a:off x="6923372" y="3522290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85E62794-0454-48F0-A2AC-09F86CAA8450}"/>
              </a:ext>
            </a:extLst>
          </p:cNvPr>
          <p:cNvSpPr/>
          <p:nvPr/>
        </p:nvSpPr>
        <p:spPr>
          <a:xfrm>
            <a:off x="5872089" y="4313082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716A3423-4821-4288-8EA5-D3380179A62B}"/>
              </a:ext>
            </a:extLst>
          </p:cNvPr>
          <p:cNvSpPr/>
          <p:nvPr/>
        </p:nvSpPr>
        <p:spPr>
          <a:xfrm>
            <a:off x="6919370" y="2800188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53A54EA3-7687-4728-8226-C10396DA40AA}"/>
              </a:ext>
            </a:extLst>
          </p:cNvPr>
          <p:cNvSpPr/>
          <p:nvPr/>
        </p:nvSpPr>
        <p:spPr>
          <a:xfrm>
            <a:off x="4844161" y="3536981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A6582AE3-CF4C-4BD5-9C8C-555C1E087B99}"/>
              </a:ext>
            </a:extLst>
          </p:cNvPr>
          <p:cNvSpPr/>
          <p:nvPr/>
        </p:nvSpPr>
        <p:spPr>
          <a:xfrm>
            <a:off x="4840159" y="2814879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9D1FB0FC-59A2-4925-81B0-787C7CD6E513}"/>
              </a:ext>
            </a:extLst>
          </p:cNvPr>
          <p:cNvSpPr/>
          <p:nvPr/>
        </p:nvSpPr>
        <p:spPr>
          <a:xfrm>
            <a:off x="5871230" y="3559486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7099ACCF-BDDB-4753-842D-B6237D9246AA}"/>
              </a:ext>
            </a:extLst>
          </p:cNvPr>
          <p:cNvSpPr/>
          <p:nvPr/>
        </p:nvSpPr>
        <p:spPr>
          <a:xfrm>
            <a:off x="5867228" y="2837384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0F06EBCA-F063-4DD3-B193-22EDA337D3F5}"/>
              </a:ext>
            </a:extLst>
          </p:cNvPr>
          <p:cNvCxnSpPr>
            <a:cxnSpLocks/>
          </p:cNvCxnSpPr>
          <p:nvPr/>
        </p:nvCxnSpPr>
        <p:spPr>
          <a:xfrm flipV="1">
            <a:off x="4889455" y="1696197"/>
            <a:ext cx="0" cy="37228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0C54B693-CE15-4713-AC31-6C46BE0493E8}"/>
              </a:ext>
            </a:extLst>
          </p:cNvPr>
          <p:cNvCxnSpPr>
            <a:cxnSpLocks/>
          </p:cNvCxnSpPr>
          <p:nvPr/>
        </p:nvCxnSpPr>
        <p:spPr>
          <a:xfrm flipV="1">
            <a:off x="4889455" y="2465102"/>
            <a:ext cx="0" cy="37228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Arrow Connector 145">
            <a:extLst>
              <a:ext uri="{FF2B5EF4-FFF2-40B4-BE49-F238E27FC236}">
                <a16:creationId xmlns:a16="http://schemas.microsoft.com/office/drawing/2014/main" id="{9D84F662-5607-421D-8925-DDF2541E3430}"/>
              </a:ext>
            </a:extLst>
          </p:cNvPr>
          <p:cNvCxnSpPr>
            <a:cxnSpLocks/>
          </p:cNvCxnSpPr>
          <p:nvPr/>
        </p:nvCxnSpPr>
        <p:spPr>
          <a:xfrm flipV="1">
            <a:off x="4889455" y="3164699"/>
            <a:ext cx="0" cy="37228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ECAC5A0F-8781-4918-9327-D8BE43C3A394}"/>
              </a:ext>
            </a:extLst>
          </p:cNvPr>
          <p:cNvCxnSpPr>
            <a:cxnSpLocks/>
          </p:cNvCxnSpPr>
          <p:nvPr/>
        </p:nvCxnSpPr>
        <p:spPr>
          <a:xfrm flipV="1">
            <a:off x="6996009" y="1696197"/>
            <a:ext cx="0" cy="37228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5651AE5C-D3D6-49F2-838D-64AD22CE2E18}"/>
              </a:ext>
            </a:extLst>
          </p:cNvPr>
          <p:cNvCxnSpPr>
            <a:cxnSpLocks/>
          </p:cNvCxnSpPr>
          <p:nvPr/>
        </p:nvCxnSpPr>
        <p:spPr>
          <a:xfrm flipV="1">
            <a:off x="6996009" y="2465102"/>
            <a:ext cx="0" cy="37228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32D37046-7D93-4BD4-A6DF-B56BE2C1A373}"/>
              </a:ext>
            </a:extLst>
          </p:cNvPr>
          <p:cNvCxnSpPr>
            <a:cxnSpLocks/>
          </p:cNvCxnSpPr>
          <p:nvPr/>
        </p:nvCxnSpPr>
        <p:spPr>
          <a:xfrm flipV="1">
            <a:off x="6996009" y="3164699"/>
            <a:ext cx="0" cy="372282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TextBox 149">
            <a:extLst>
              <a:ext uri="{FF2B5EF4-FFF2-40B4-BE49-F238E27FC236}">
                <a16:creationId xmlns:a16="http://schemas.microsoft.com/office/drawing/2014/main" id="{6F6CEA25-A68D-4FE0-86C7-B2745AFE309F}"/>
              </a:ext>
            </a:extLst>
          </p:cNvPr>
          <p:cNvSpPr txBox="1"/>
          <p:nvPr/>
        </p:nvSpPr>
        <p:spPr>
          <a:xfrm rot="16200000">
            <a:off x="4527811" y="1673693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400/3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6C04F57C-5EE0-4F03-8C9B-562449B4A9C5}"/>
              </a:ext>
            </a:extLst>
          </p:cNvPr>
          <p:cNvSpPr txBox="1"/>
          <p:nvPr/>
        </p:nvSpPr>
        <p:spPr>
          <a:xfrm rot="16200000">
            <a:off x="4548514" y="2483884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400/3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5246292-01D2-4A5E-ABC2-8ECA1C8AA267}"/>
              </a:ext>
            </a:extLst>
          </p:cNvPr>
          <p:cNvSpPr txBox="1"/>
          <p:nvPr/>
        </p:nvSpPr>
        <p:spPr>
          <a:xfrm rot="16200000">
            <a:off x="6822135" y="1684538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400/3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C49C9DA0-8B1E-470A-94AD-EFADD8AAE8F7}"/>
              </a:ext>
            </a:extLst>
          </p:cNvPr>
          <p:cNvSpPr txBox="1"/>
          <p:nvPr/>
        </p:nvSpPr>
        <p:spPr>
          <a:xfrm rot="16200000">
            <a:off x="6842838" y="2494729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400/3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7D8DEDC2-640E-4311-9215-717E8D598AD6}"/>
              </a:ext>
            </a:extLst>
          </p:cNvPr>
          <p:cNvSpPr txBox="1"/>
          <p:nvPr/>
        </p:nvSpPr>
        <p:spPr>
          <a:xfrm rot="16200000">
            <a:off x="4558543" y="3156935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400/3</a:t>
            </a: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5E22E60B-BAD3-4301-A2EB-811A3C2220E8}"/>
              </a:ext>
            </a:extLst>
          </p:cNvPr>
          <p:cNvSpPr txBox="1"/>
          <p:nvPr/>
        </p:nvSpPr>
        <p:spPr>
          <a:xfrm rot="16200000">
            <a:off x="6842838" y="3194233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400/3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9E298DE-17F7-4E69-BF3C-0A43150E3953}"/>
              </a:ext>
            </a:extLst>
          </p:cNvPr>
          <p:cNvSpPr txBox="1"/>
          <p:nvPr/>
        </p:nvSpPr>
        <p:spPr>
          <a:xfrm rot="16200000">
            <a:off x="5591852" y="4697261"/>
            <a:ext cx="439544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800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3CBABB4-3569-4E90-9EC2-6C98BD5F7114}"/>
              </a:ext>
            </a:extLst>
          </p:cNvPr>
          <p:cNvSpPr txBox="1"/>
          <p:nvPr/>
        </p:nvSpPr>
        <p:spPr>
          <a:xfrm>
            <a:off x="4945564" y="2218016"/>
            <a:ext cx="3177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2 : 3</a:t>
            </a:r>
            <a:endParaRPr lang="en-US" sz="600" i="1" baseline="30000" dirty="0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FEB3D843-A05D-4322-9831-A17A7F1038B3}"/>
              </a:ext>
            </a:extLst>
          </p:cNvPr>
          <p:cNvSpPr/>
          <p:nvPr/>
        </p:nvSpPr>
        <p:spPr>
          <a:xfrm flipV="1">
            <a:off x="5226148" y="2455405"/>
            <a:ext cx="327726" cy="253937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E8E9A70-05FF-400C-92EF-6671B526D7F3}"/>
              </a:ext>
            </a:extLst>
          </p:cNvPr>
          <p:cNvSpPr txBox="1"/>
          <p:nvPr/>
        </p:nvSpPr>
        <p:spPr>
          <a:xfrm rot="16200000">
            <a:off x="4921990" y="2442310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400/3</a:t>
            </a:r>
          </a:p>
        </p:txBody>
      </p: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B510228B-65AE-4338-ACC7-4ADB105462DC}"/>
              </a:ext>
            </a:extLst>
          </p:cNvPr>
          <p:cNvCxnSpPr/>
          <p:nvPr/>
        </p:nvCxnSpPr>
        <p:spPr>
          <a:xfrm flipV="1">
            <a:off x="4889455" y="1288120"/>
            <a:ext cx="0" cy="3180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FB5DC32C-D1E3-4DDC-9646-014AE6743FE1}"/>
              </a:ext>
            </a:extLst>
          </p:cNvPr>
          <p:cNvCxnSpPr/>
          <p:nvPr/>
        </p:nvCxnSpPr>
        <p:spPr>
          <a:xfrm flipV="1">
            <a:off x="5937384" y="1288120"/>
            <a:ext cx="0" cy="31805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4B448D1E-D5B8-431B-B8F6-FFC139EB8CAE}"/>
              </a:ext>
            </a:extLst>
          </p:cNvPr>
          <p:cNvCxnSpPr/>
          <p:nvPr/>
        </p:nvCxnSpPr>
        <p:spPr>
          <a:xfrm>
            <a:off x="4889455" y="1447146"/>
            <a:ext cx="1047929" cy="0"/>
          </a:xfrm>
          <a:prstGeom prst="straightConnector1">
            <a:avLst/>
          </a:prstGeom>
          <a:ln w="127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TextBox 166">
            <a:extLst>
              <a:ext uri="{FF2B5EF4-FFF2-40B4-BE49-F238E27FC236}">
                <a16:creationId xmlns:a16="http://schemas.microsoft.com/office/drawing/2014/main" id="{10A7C164-820D-4731-8A27-B5AC923CD994}"/>
              </a:ext>
            </a:extLst>
          </p:cNvPr>
          <p:cNvSpPr txBox="1"/>
          <p:nvPr/>
        </p:nvSpPr>
        <p:spPr>
          <a:xfrm>
            <a:off x="5213565" y="1265107"/>
            <a:ext cx="4667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67.5”</a:t>
            </a:r>
          </a:p>
        </p:txBody>
      </p: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1A594EFA-CC68-4404-BE41-502215600BE5}"/>
              </a:ext>
            </a:extLst>
          </p:cNvPr>
          <p:cNvGrpSpPr/>
          <p:nvPr/>
        </p:nvGrpSpPr>
        <p:grpSpPr>
          <a:xfrm rot="5400000">
            <a:off x="7039024" y="2351639"/>
            <a:ext cx="795742" cy="318052"/>
            <a:chOff x="5037879" y="864042"/>
            <a:chExt cx="795742" cy="318052"/>
          </a:xfrm>
        </p:grpSpPr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0D3A398A-F471-4B38-8D36-FB2E3BA456C8}"/>
                </a:ext>
              </a:extLst>
            </p:cNvPr>
            <p:cNvCxnSpPr/>
            <p:nvPr/>
          </p:nvCxnSpPr>
          <p:spPr>
            <a:xfrm flipV="1">
              <a:off x="5041855" y="864042"/>
              <a:ext cx="0" cy="3180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14075EEA-9B5F-4F4A-8D83-F0697CB06D11}"/>
                </a:ext>
              </a:extLst>
            </p:cNvPr>
            <p:cNvCxnSpPr/>
            <p:nvPr/>
          </p:nvCxnSpPr>
          <p:spPr>
            <a:xfrm flipV="1">
              <a:off x="5826480" y="864042"/>
              <a:ext cx="0" cy="31805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13595B8B-D0AD-4CBD-B4A9-E7E3F2741A6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5435750" y="625197"/>
              <a:ext cx="0" cy="795742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4" name="TextBox 173">
            <a:extLst>
              <a:ext uri="{FF2B5EF4-FFF2-40B4-BE49-F238E27FC236}">
                <a16:creationId xmlns:a16="http://schemas.microsoft.com/office/drawing/2014/main" id="{EDC4AA32-D070-4B82-A0E9-243EEC19F2F1}"/>
              </a:ext>
            </a:extLst>
          </p:cNvPr>
          <p:cNvSpPr txBox="1"/>
          <p:nvPr/>
        </p:nvSpPr>
        <p:spPr>
          <a:xfrm rot="16200000">
            <a:off x="6984282" y="2391815"/>
            <a:ext cx="67518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45” (typ.)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B5905AA4-0B7C-4372-918B-F6C1B70C19C2}"/>
              </a:ext>
            </a:extLst>
          </p:cNvPr>
          <p:cNvSpPr txBox="1"/>
          <p:nvPr/>
        </p:nvSpPr>
        <p:spPr>
          <a:xfrm>
            <a:off x="5204144" y="2658724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B8D9584-F638-435B-A8D1-CDA955834AA9}"/>
              </a:ext>
            </a:extLst>
          </p:cNvPr>
          <p:cNvSpPr txBox="1"/>
          <p:nvPr/>
        </p:nvSpPr>
        <p:spPr>
          <a:xfrm>
            <a:off x="6128142" y="2165723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064379B3-DF05-444E-8D31-86F581FE8FAF}"/>
              </a:ext>
            </a:extLst>
          </p:cNvPr>
          <p:cNvSpPr txBox="1"/>
          <p:nvPr/>
        </p:nvSpPr>
        <p:spPr>
          <a:xfrm>
            <a:off x="6159704" y="288266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63E03BC-E71B-462F-A76F-0C630CA45FDD}"/>
              </a:ext>
            </a:extLst>
          </p:cNvPr>
          <p:cNvSpPr txBox="1"/>
          <p:nvPr/>
        </p:nvSpPr>
        <p:spPr>
          <a:xfrm>
            <a:off x="6183814" y="3611358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96BACBED-2B62-4D44-8607-31914123D4E7}"/>
              </a:ext>
            </a:extLst>
          </p:cNvPr>
          <p:cNvSpPr txBox="1"/>
          <p:nvPr/>
        </p:nvSpPr>
        <p:spPr>
          <a:xfrm rot="16200000">
            <a:off x="5601972" y="3119667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800/3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D6D814C-D754-4F9E-8C8B-479A9EE74701}"/>
              </a:ext>
            </a:extLst>
          </p:cNvPr>
          <p:cNvSpPr txBox="1"/>
          <p:nvPr/>
        </p:nvSpPr>
        <p:spPr>
          <a:xfrm rot="16200000">
            <a:off x="5654420" y="3800796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400</a:t>
            </a:r>
          </a:p>
        </p:txBody>
      </p:sp>
      <p:graphicFrame>
        <p:nvGraphicFramePr>
          <p:cNvPr id="182" name="Object 181">
            <a:extLst>
              <a:ext uri="{FF2B5EF4-FFF2-40B4-BE49-F238E27FC236}">
                <a16:creationId xmlns:a16="http://schemas.microsoft.com/office/drawing/2014/main" id="{B47AE823-E65E-4219-ADC4-08D7B2AFFE0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2778548"/>
              </p:ext>
            </p:extLst>
          </p:nvPr>
        </p:nvGraphicFramePr>
        <p:xfrm>
          <a:off x="7710157" y="501142"/>
          <a:ext cx="3859212" cy="167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457520" imgH="1930320" progId="Equation.DSMT4">
                  <p:embed/>
                </p:oleObj>
              </mc:Choice>
              <mc:Fallback>
                <p:oleObj name="Equation" r:id="rId4" imgW="4457520" imgH="19303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710157" y="501142"/>
                        <a:ext cx="3859212" cy="1671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5" name="Picture 2" descr="Happy Face Sad Face Clipart | Free download on ClipArtMag">
            <a:extLst>
              <a:ext uri="{FF2B5EF4-FFF2-40B4-BE49-F238E27FC236}">
                <a16:creationId xmlns:a16="http://schemas.microsoft.com/office/drawing/2014/main" id="{D2FBDE21-89AD-4784-951E-B7203F582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956" y="1515451"/>
            <a:ext cx="231082" cy="23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6" name="TextBox 185">
            <a:extLst>
              <a:ext uri="{FF2B5EF4-FFF2-40B4-BE49-F238E27FC236}">
                <a16:creationId xmlns:a16="http://schemas.microsoft.com/office/drawing/2014/main" id="{8B59A7B8-9CB7-4FE7-81D0-30BFBA04EF73}"/>
              </a:ext>
            </a:extLst>
          </p:cNvPr>
          <p:cNvSpPr txBox="1"/>
          <p:nvPr/>
        </p:nvSpPr>
        <p:spPr>
          <a:xfrm>
            <a:off x="11590079" y="1904213"/>
            <a:ext cx="349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👌</a:t>
            </a:r>
            <a:endParaRPr lang="en-US" sz="1200" dirty="0"/>
          </a:p>
        </p:txBody>
      </p:sp>
      <p:graphicFrame>
        <p:nvGraphicFramePr>
          <p:cNvPr id="196" name="Object 195">
            <a:extLst>
              <a:ext uri="{FF2B5EF4-FFF2-40B4-BE49-F238E27FC236}">
                <a16:creationId xmlns:a16="http://schemas.microsoft.com/office/drawing/2014/main" id="{7C515D36-EC1A-4BD6-8524-6C0997E126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43756157"/>
              </p:ext>
            </p:extLst>
          </p:nvPr>
        </p:nvGraphicFramePr>
        <p:xfrm>
          <a:off x="7754947" y="2267393"/>
          <a:ext cx="3842691" cy="35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4724280" imgH="431640" progId="Equation.DSMT4">
                  <p:embed/>
                </p:oleObj>
              </mc:Choice>
              <mc:Fallback>
                <p:oleObj name="Equation" r:id="rId7" imgW="472428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754947" y="2267393"/>
                        <a:ext cx="3842691" cy="35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7" name="Picture 196">
            <a:extLst>
              <a:ext uri="{FF2B5EF4-FFF2-40B4-BE49-F238E27FC236}">
                <a16:creationId xmlns:a16="http://schemas.microsoft.com/office/drawing/2014/main" id="{BCDE37AD-AD02-484D-BC9D-4C1D58BD42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95750" y="2724155"/>
            <a:ext cx="1647892" cy="1376240"/>
          </a:xfrm>
          <a:prstGeom prst="rect">
            <a:avLst/>
          </a:prstGeom>
        </p:spPr>
      </p:pic>
      <p:graphicFrame>
        <p:nvGraphicFramePr>
          <p:cNvPr id="198" name="Object 197">
            <a:extLst>
              <a:ext uri="{FF2B5EF4-FFF2-40B4-BE49-F238E27FC236}">
                <a16:creationId xmlns:a16="http://schemas.microsoft.com/office/drawing/2014/main" id="{8F4C3ED7-A297-47B3-8F5B-DA35525E0D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864312"/>
              </p:ext>
            </p:extLst>
          </p:nvPr>
        </p:nvGraphicFramePr>
        <p:xfrm>
          <a:off x="7774942" y="2716853"/>
          <a:ext cx="3743325" cy="3573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5283000" imgH="5041800" progId="Equation.DSMT4">
                  <p:embed/>
                </p:oleObj>
              </mc:Choice>
              <mc:Fallback>
                <p:oleObj name="Equation" r:id="rId10" imgW="5283000" imgH="5041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774942" y="2716853"/>
                        <a:ext cx="3743325" cy="3573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9" name="TextBox 198">
            <a:extLst>
              <a:ext uri="{FF2B5EF4-FFF2-40B4-BE49-F238E27FC236}">
                <a16:creationId xmlns:a16="http://schemas.microsoft.com/office/drawing/2014/main" id="{42487C86-40A4-4F51-9EB7-49C168B87C88}"/>
              </a:ext>
            </a:extLst>
          </p:cNvPr>
          <p:cNvSpPr txBox="1"/>
          <p:nvPr/>
        </p:nvSpPr>
        <p:spPr>
          <a:xfrm>
            <a:off x="10585561" y="5973834"/>
            <a:ext cx="349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👌</a:t>
            </a:r>
            <a:endParaRPr lang="en-US" sz="1200" dirty="0"/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B4C2029-B244-48E8-8C8D-0516DA2D7C44}"/>
              </a:ext>
            </a:extLst>
          </p:cNvPr>
          <p:cNvSpPr txBox="1"/>
          <p:nvPr/>
        </p:nvSpPr>
        <p:spPr>
          <a:xfrm rot="16200000">
            <a:off x="4422820" y="4906497"/>
            <a:ext cx="9332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Wall midplane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92F4C793-9C54-4547-B713-B3F6D65D6961}"/>
              </a:ext>
            </a:extLst>
          </p:cNvPr>
          <p:cNvSpPr txBox="1"/>
          <p:nvPr/>
        </p:nvSpPr>
        <p:spPr>
          <a:xfrm rot="16200000">
            <a:off x="6527862" y="4906496"/>
            <a:ext cx="9332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Wall midplane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440890B5-2B93-49E8-973B-DCC9BCDCB53B}"/>
              </a:ext>
            </a:extLst>
          </p:cNvPr>
          <p:cNvSpPr txBox="1"/>
          <p:nvPr/>
        </p:nvSpPr>
        <p:spPr>
          <a:xfrm rot="16200000">
            <a:off x="5591599" y="5260318"/>
            <a:ext cx="712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/>
              <a:t>Column</a:t>
            </a:r>
          </a:p>
          <a:p>
            <a:pPr algn="ctr"/>
            <a:r>
              <a:rPr lang="en-US" sz="1000" dirty="0"/>
              <a:t>centerline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4662A297-42D0-4195-984F-359B94FA7209}"/>
              </a:ext>
            </a:extLst>
          </p:cNvPr>
          <p:cNvSpPr txBox="1"/>
          <p:nvPr/>
        </p:nvSpPr>
        <p:spPr>
          <a:xfrm>
            <a:off x="4947912" y="2923746"/>
            <a:ext cx="3177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2 : 3</a:t>
            </a:r>
            <a:endParaRPr lang="en-US" sz="600" i="1" baseline="30000" dirty="0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CA0C5733-835C-4928-9745-B02A6744B148}"/>
              </a:ext>
            </a:extLst>
          </p:cNvPr>
          <p:cNvSpPr/>
          <p:nvPr/>
        </p:nvSpPr>
        <p:spPr>
          <a:xfrm flipV="1">
            <a:off x="5228496" y="3161135"/>
            <a:ext cx="327726" cy="253937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TextBox 204">
            <a:extLst>
              <a:ext uri="{FF2B5EF4-FFF2-40B4-BE49-F238E27FC236}">
                <a16:creationId xmlns:a16="http://schemas.microsoft.com/office/drawing/2014/main" id="{D4F9D129-86CB-42B3-A3B8-D0FC30CFA240}"/>
              </a:ext>
            </a:extLst>
          </p:cNvPr>
          <p:cNvSpPr txBox="1"/>
          <p:nvPr/>
        </p:nvSpPr>
        <p:spPr>
          <a:xfrm rot="16200000">
            <a:off x="4924338" y="3148040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400/3</a:t>
            </a: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A54843A-348C-4959-BF38-538901CC3725}"/>
              </a:ext>
            </a:extLst>
          </p:cNvPr>
          <p:cNvSpPr txBox="1"/>
          <p:nvPr/>
        </p:nvSpPr>
        <p:spPr>
          <a:xfrm>
            <a:off x="5206492" y="3364454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D1C61941-CCDB-42FB-8037-3859CB97914B}"/>
              </a:ext>
            </a:extLst>
          </p:cNvPr>
          <p:cNvSpPr txBox="1"/>
          <p:nvPr/>
        </p:nvSpPr>
        <p:spPr>
          <a:xfrm>
            <a:off x="4940881" y="3648236"/>
            <a:ext cx="3177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2 : 3</a:t>
            </a:r>
            <a:endParaRPr lang="en-US" sz="600" i="1" baseline="30000" dirty="0"/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B50F2EB3-56E1-450D-A641-F220D71A42A4}"/>
              </a:ext>
            </a:extLst>
          </p:cNvPr>
          <p:cNvSpPr/>
          <p:nvPr/>
        </p:nvSpPr>
        <p:spPr>
          <a:xfrm flipV="1">
            <a:off x="5221465" y="3885625"/>
            <a:ext cx="327726" cy="253937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A3CAF3B9-1B85-4BA1-A66E-4FE3375F7B25}"/>
              </a:ext>
            </a:extLst>
          </p:cNvPr>
          <p:cNvSpPr txBox="1"/>
          <p:nvPr/>
        </p:nvSpPr>
        <p:spPr>
          <a:xfrm rot="16200000">
            <a:off x="4917307" y="3872530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400/3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FC98C2B3-AF27-4AE9-97B6-A993A038BD52}"/>
              </a:ext>
            </a:extLst>
          </p:cNvPr>
          <p:cNvSpPr txBox="1"/>
          <p:nvPr/>
        </p:nvSpPr>
        <p:spPr>
          <a:xfrm>
            <a:off x="5199461" y="4088944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200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4DC0FCB-92FC-4125-93FF-E2ED28F3D182}"/>
              </a:ext>
            </a:extLst>
          </p:cNvPr>
          <p:cNvSpPr txBox="1"/>
          <p:nvPr/>
        </p:nvSpPr>
        <p:spPr>
          <a:xfrm>
            <a:off x="4361079" y="5966390"/>
            <a:ext cx="29987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Parallel Stress Field: “Accordion Effect”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C36AAA-23D1-453E-96F9-0816FE1D9CB4}"/>
              </a:ext>
            </a:extLst>
          </p:cNvPr>
          <p:cNvSpPr txBox="1"/>
          <p:nvPr/>
        </p:nvSpPr>
        <p:spPr>
          <a:xfrm>
            <a:off x="1080739" y="5879991"/>
            <a:ext cx="2385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Note this force should be 1600 kips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9F378EC-F028-4D78-B322-E5A096D87A29}"/>
              </a:ext>
            </a:extLst>
          </p:cNvPr>
          <p:cNvCxnSpPr/>
          <p:nvPr/>
        </p:nvCxnSpPr>
        <p:spPr>
          <a:xfrm flipV="1">
            <a:off x="1443318" y="5706729"/>
            <a:ext cx="295835" cy="1096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CD98D716-01F3-4940-92F1-75C13AF52BAE}"/>
              </a:ext>
            </a:extLst>
          </p:cNvPr>
          <p:cNvSpPr txBox="1"/>
          <p:nvPr/>
        </p:nvSpPr>
        <p:spPr>
          <a:xfrm>
            <a:off x="447929" y="1390282"/>
            <a:ext cx="2385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Note this force should be 800 kips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F82326-0422-4F4F-B45D-A69209F2106C}"/>
              </a:ext>
            </a:extLst>
          </p:cNvPr>
          <p:cNvCxnSpPr/>
          <p:nvPr/>
        </p:nvCxnSpPr>
        <p:spPr>
          <a:xfrm flipH="1">
            <a:off x="434602" y="1696197"/>
            <a:ext cx="372222" cy="1068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C3024B7-6FF8-4C98-87BE-DF0A9E4487D3}"/>
              </a:ext>
            </a:extLst>
          </p:cNvPr>
          <p:cNvCxnSpPr>
            <a:cxnSpLocks/>
          </p:cNvCxnSpPr>
          <p:nvPr/>
        </p:nvCxnSpPr>
        <p:spPr>
          <a:xfrm>
            <a:off x="827534" y="1696197"/>
            <a:ext cx="539657" cy="1125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FEB891C-03CB-4211-83AD-5141306D2116}"/>
              </a:ext>
            </a:extLst>
          </p:cNvPr>
          <p:cNvCxnSpPr>
            <a:cxnSpLocks/>
          </p:cNvCxnSpPr>
          <p:nvPr/>
        </p:nvCxnSpPr>
        <p:spPr>
          <a:xfrm>
            <a:off x="827533" y="1715024"/>
            <a:ext cx="1819190" cy="1531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801728C5-FDB1-44C3-9701-98AC87D7E2A3}"/>
              </a:ext>
            </a:extLst>
          </p:cNvPr>
          <p:cNvCxnSpPr>
            <a:cxnSpLocks/>
          </p:cNvCxnSpPr>
          <p:nvPr/>
        </p:nvCxnSpPr>
        <p:spPr>
          <a:xfrm>
            <a:off x="807994" y="1696197"/>
            <a:ext cx="2704598" cy="1464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6EFE5DDF-94DA-44FE-994C-EBD073E1F5B4}"/>
              </a:ext>
            </a:extLst>
          </p:cNvPr>
          <p:cNvCxnSpPr>
            <a:cxnSpLocks/>
            <a:endCxn id="150" idx="0"/>
          </p:cNvCxnSpPr>
          <p:nvPr/>
        </p:nvCxnSpPr>
        <p:spPr>
          <a:xfrm>
            <a:off x="891376" y="1703585"/>
            <a:ext cx="3761951" cy="93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DA611AF-2F60-4D93-9844-30D35F16AC5B}"/>
              </a:ext>
            </a:extLst>
          </p:cNvPr>
          <p:cNvCxnSpPr>
            <a:endCxn id="151" idx="0"/>
          </p:cNvCxnSpPr>
          <p:nvPr/>
        </p:nvCxnSpPr>
        <p:spPr>
          <a:xfrm>
            <a:off x="4253797" y="1777140"/>
            <a:ext cx="420233" cy="829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8055F00D-C9B8-4ECF-93DF-AE2EB8BEB4A1}"/>
              </a:ext>
            </a:extLst>
          </p:cNvPr>
          <p:cNvCxnSpPr>
            <a:cxnSpLocks/>
            <a:endCxn id="154" idx="0"/>
          </p:cNvCxnSpPr>
          <p:nvPr/>
        </p:nvCxnSpPr>
        <p:spPr>
          <a:xfrm>
            <a:off x="4262078" y="1804192"/>
            <a:ext cx="421981" cy="1475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4BBF54F1-F470-4048-93DA-395ABE396436}"/>
              </a:ext>
            </a:extLst>
          </p:cNvPr>
          <p:cNvCxnSpPr>
            <a:cxnSpLocks/>
            <a:endCxn id="152" idx="0"/>
          </p:cNvCxnSpPr>
          <p:nvPr/>
        </p:nvCxnSpPr>
        <p:spPr>
          <a:xfrm>
            <a:off x="4660703" y="1795751"/>
            <a:ext cx="2286948" cy="11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C30B746A-7C64-4997-9910-7873EC13CF4B}"/>
              </a:ext>
            </a:extLst>
          </p:cNvPr>
          <p:cNvCxnSpPr>
            <a:cxnSpLocks/>
          </p:cNvCxnSpPr>
          <p:nvPr/>
        </p:nvCxnSpPr>
        <p:spPr>
          <a:xfrm>
            <a:off x="4505812" y="2261513"/>
            <a:ext cx="2417560" cy="3171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923741F0-8BEA-4905-A18D-40C3F0AB3BE2}"/>
              </a:ext>
            </a:extLst>
          </p:cNvPr>
          <p:cNvCxnSpPr>
            <a:cxnSpLocks/>
            <a:endCxn id="155" idx="0"/>
          </p:cNvCxnSpPr>
          <p:nvPr/>
        </p:nvCxnSpPr>
        <p:spPr>
          <a:xfrm>
            <a:off x="4519836" y="2266122"/>
            <a:ext cx="2448518" cy="1051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F17B7769-2BBE-48E3-8D78-AD119DB9B90F}"/>
              </a:ext>
            </a:extLst>
          </p:cNvPr>
          <p:cNvSpPr txBox="1"/>
          <p:nvPr/>
        </p:nvSpPr>
        <p:spPr>
          <a:xfrm rot="16200000">
            <a:off x="4780106" y="4876117"/>
            <a:ext cx="14262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Note this force </a:t>
            </a:r>
          </a:p>
          <a:p>
            <a:r>
              <a:rPr lang="en-US" sz="1200" dirty="0">
                <a:solidFill>
                  <a:srgbClr val="FF0000"/>
                </a:solidFill>
              </a:rPr>
              <a:t>should be 1600 kips</a:t>
            </a:r>
          </a:p>
        </p:txBody>
      </p:sp>
    </p:spTree>
    <p:extLst>
      <p:ext uri="{BB962C8B-B14F-4D97-AF65-F5344CB8AC3E}">
        <p14:creationId xmlns:p14="http://schemas.microsoft.com/office/powerpoint/2010/main" val="1954987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56F1A6-B552-48B1-AE2D-B94BAFE6E199}"/>
              </a:ext>
            </a:extLst>
          </p:cNvPr>
          <p:cNvSpPr txBox="1"/>
          <p:nvPr/>
        </p:nvSpPr>
        <p:spPr>
          <a:xfrm>
            <a:off x="396608" y="241322"/>
            <a:ext cx="4606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Diaphragm Design – Shear Friction Approach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9815AE-4058-4885-A048-8CCA90CD7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145" y="740452"/>
            <a:ext cx="3101500" cy="3810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045044-E2FB-4670-BFEF-4816C2307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44" y="1193101"/>
            <a:ext cx="3090069" cy="23280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293651-3926-48E5-875E-27362FAA8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43" y="3689144"/>
            <a:ext cx="3101500" cy="6591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0E513-E2A0-4422-B15C-03A59960D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371" y="4355081"/>
            <a:ext cx="3116740" cy="18212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397352A-1709-4C87-B3AC-18ADA32614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579" y="740452"/>
            <a:ext cx="3173893" cy="2594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7FB9A4-28CE-40E7-A6B7-1B688DE2AD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7569" y="3689144"/>
            <a:ext cx="3143411" cy="26252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6C58059-BE88-47E0-99E8-70FBF2F5ACF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7141"/>
          <a:stretch/>
        </p:blipFill>
        <p:spPr>
          <a:xfrm>
            <a:off x="8508358" y="425988"/>
            <a:ext cx="2989007" cy="2958838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C362F69D-57B5-4D14-B0C3-8E1B6875757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06600508"/>
              </p:ext>
            </p:extLst>
          </p:nvPr>
        </p:nvGraphicFramePr>
        <p:xfrm>
          <a:off x="7280169" y="3589238"/>
          <a:ext cx="4309004" cy="23474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965480" imgH="2705040" progId="Equation.DSMT4">
                  <p:embed/>
                </p:oleObj>
              </mc:Choice>
              <mc:Fallback>
                <p:oleObj name="Equation" r:id="rId9" imgW="4965480" imgH="2705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280169" y="3589238"/>
                        <a:ext cx="4309004" cy="23474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" descr="Happy Face Sad Face Clipart | Free download on ClipArtMag">
            <a:extLst>
              <a:ext uri="{FF2B5EF4-FFF2-40B4-BE49-F238E27FC236}">
                <a16:creationId xmlns:a16="http://schemas.microsoft.com/office/drawing/2014/main" id="{BA12710F-98F8-443A-9695-66B97B950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7365" y="5084995"/>
            <a:ext cx="231082" cy="23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8CD451B-BF20-4039-B2E4-58AC4A4EE023}"/>
              </a:ext>
            </a:extLst>
          </p:cNvPr>
          <p:cNvSpPr txBox="1"/>
          <p:nvPr/>
        </p:nvSpPr>
        <p:spPr>
          <a:xfrm>
            <a:off x="11453488" y="5433119"/>
            <a:ext cx="3497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👌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23648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2DF6AC-1B40-482E-9AA4-20E496B13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003" y="160621"/>
            <a:ext cx="10079707" cy="643042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298586-2B90-43E4-8622-B0657D62680D}"/>
              </a:ext>
            </a:extLst>
          </p:cNvPr>
          <p:cNvSpPr/>
          <p:nvPr/>
        </p:nvSpPr>
        <p:spPr>
          <a:xfrm>
            <a:off x="1500554" y="206326"/>
            <a:ext cx="9326880" cy="5434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B975AB-F168-4541-9D46-825E8A72ED29}"/>
              </a:ext>
            </a:extLst>
          </p:cNvPr>
          <p:cNvSpPr/>
          <p:nvPr/>
        </p:nvSpPr>
        <p:spPr>
          <a:xfrm>
            <a:off x="1559935" y="5782979"/>
            <a:ext cx="2456495" cy="425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DF87E7-C87A-4618-B6B2-8A2738BF4819}"/>
              </a:ext>
            </a:extLst>
          </p:cNvPr>
          <p:cNvSpPr/>
          <p:nvPr/>
        </p:nvSpPr>
        <p:spPr>
          <a:xfrm>
            <a:off x="1677061" y="6271817"/>
            <a:ext cx="2456495" cy="180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572955-75A9-49B1-B913-63DA814165EF}"/>
              </a:ext>
            </a:extLst>
          </p:cNvPr>
          <p:cNvSpPr txBox="1"/>
          <p:nvPr/>
        </p:nvSpPr>
        <p:spPr>
          <a:xfrm>
            <a:off x="2022123" y="5839725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ner Hand ITC" panose="03070502030502020203" pitchFamily="66" charset="0"/>
                <a:ea typeface="STXinwei" panose="020B0503020204020204" pitchFamily="2" charset="-122"/>
              </a:rPr>
              <a:t>B.O.L.D. Engineers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8589AA-93A8-4241-8ABC-AAD9FC7875D2}"/>
              </a:ext>
            </a:extLst>
          </p:cNvPr>
          <p:cNvSpPr txBox="1"/>
          <p:nvPr/>
        </p:nvSpPr>
        <p:spPr>
          <a:xfrm>
            <a:off x="3328313" y="6208542"/>
            <a:ext cx="76655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dirty="0">
                <a:latin typeface="Humnst777 Lt BT" panose="020B0402030504020204" pitchFamily="34" charset="0"/>
              </a:rPr>
              <a:t>9500 </a:t>
            </a:r>
            <a:r>
              <a:rPr lang="en-US" sz="500" dirty="0" err="1">
                <a:latin typeface="Humnst777 Lt BT" panose="020B0402030504020204" pitchFamily="34" charset="0"/>
              </a:rPr>
              <a:t>Gilmano</a:t>
            </a:r>
            <a:r>
              <a:rPr lang="en-US" sz="500" dirty="0">
                <a:latin typeface="Humnst777 Lt BT" panose="020B0402030504020204" pitchFamily="34" charset="0"/>
              </a:rPr>
              <a:t> Way</a:t>
            </a:r>
          </a:p>
          <a:p>
            <a:r>
              <a:rPr lang="en-US" sz="500" dirty="0">
                <a:latin typeface="Humnst777 Lt BT" panose="020B0402030504020204" pitchFamily="34" charset="0"/>
              </a:rPr>
              <a:t>Suite 5201</a:t>
            </a:r>
          </a:p>
          <a:p>
            <a:r>
              <a:rPr lang="en-US" sz="500" dirty="0">
                <a:latin typeface="Humnst777 Lt BT" panose="020B0402030504020204" pitchFamily="34" charset="0"/>
              </a:rPr>
              <a:t>San Diego, CA 92093</a:t>
            </a:r>
          </a:p>
        </p:txBody>
      </p:sp>
      <p:pic>
        <p:nvPicPr>
          <p:cNvPr id="31748" name="Picture 4">
            <a:extLst>
              <a:ext uri="{FF2B5EF4-FFF2-40B4-BE49-F238E27FC236}">
                <a16:creationId xmlns:a16="http://schemas.microsoft.com/office/drawing/2014/main" id="{AA2E480C-E094-4D68-B153-FADFFCB35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53" b="11011"/>
          <a:stretch/>
        </p:blipFill>
        <p:spPr bwMode="auto">
          <a:xfrm>
            <a:off x="1694589" y="5819559"/>
            <a:ext cx="294542" cy="313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93A875A-46E1-4B7C-928F-68426F8E6C9B}"/>
              </a:ext>
            </a:extLst>
          </p:cNvPr>
          <p:cNvSpPr txBox="1"/>
          <p:nvPr/>
        </p:nvSpPr>
        <p:spPr>
          <a:xfrm>
            <a:off x="1564503" y="6151282"/>
            <a:ext cx="1162929" cy="1077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" dirty="0">
                <a:hlinkClick r:id="rId4"/>
              </a:rPr>
              <a:t>https://cdn.xl.thumbs.canstockphoto.com/trident-shade-picture-drawing_csp44843609.jpg</a:t>
            </a:r>
            <a:r>
              <a:rPr lang="en-US" sz="100" dirty="0"/>
              <a:t>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639D7E-CF85-4854-810A-B1C1238A1199}"/>
              </a:ext>
            </a:extLst>
          </p:cNvPr>
          <p:cNvSpPr txBox="1"/>
          <p:nvPr/>
        </p:nvSpPr>
        <p:spPr>
          <a:xfrm>
            <a:off x="1768357" y="6223930"/>
            <a:ext cx="12186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ner Hand ITC" panose="03070502030502020203" pitchFamily="66" charset="0"/>
                <a:ea typeface="STXinwei" panose="020B0503020204020204" pitchFamily="2" charset="-122"/>
              </a:rPr>
              <a:t>Bhat, </a:t>
            </a:r>
            <a:r>
              <a:rPr lang="en-US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ner Hand ITC" panose="03070502030502020203" pitchFamily="66" charset="0"/>
                <a:ea typeface="STXinwei" panose="020B0503020204020204" pitchFamily="2" charset="-122"/>
              </a:rPr>
              <a:t>Ojo</a:t>
            </a:r>
            <a:r>
              <a:rPr lang="en-US" sz="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ner Hand ITC" panose="03070502030502020203" pitchFamily="66" charset="0"/>
                <a:ea typeface="STXinwei" panose="020B0503020204020204" pitchFamily="2" charset="-122"/>
              </a:rPr>
              <a:t>, Lin &amp; </a:t>
            </a:r>
            <a:r>
              <a:rPr lang="en-US" sz="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Viner Hand ITC" panose="03070502030502020203" pitchFamily="66" charset="0"/>
                <a:ea typeface="STXinwei" panose="020B0503020204020204" pitchFamily="2" charset="-122"/>
              </a:rPr>
              <a:t>Dinh</a:t>
            </a:r>
            <a:endParaRPr lang="en-US" sz="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Viner Hand ITC" panose="03070502030502020203" pitchFamily="66" charset="0"/>
              <a:ea typeface="STXinwei" panose="020B0503020204020204" pitchFamily="2" charset="-122"/>
            </a:endParaRPr>
          </a:p>
          <a:p>
            <a:pPr algn="ctr"/>
            <a:r>
              <a:rPr lang="en-US" sz="600" dirty="0">
                <a:latin typeface="Humnst777 Lt BT" panose="020B0402030504020204" pitchFamily="34" charset="0"/>
              </a:rPr>
              <a:t>Structural Engineers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C0CF3F-DE2D-47C8-84CF-8FC8F600456F}"/>
              </a:ext>
            </a:extLst>
          </p:cNvPr>
          <p:cNvSpPr txBox="1"/>
          <p:nvPr/>
        </p:nvSpPr>
        <p:spPr>
          <a:xfrm rot="19800000">
            <a:off x="2793269" y="2025288"/>
            <a:ext cx="621317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0" b="1" dirty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DRAWINGS</a:t>
            </a:r>
          </a:p>
        </p:txBody>
      </p:sp>
    </p:spTree>
    <p:extLst>
      <p:ext uri="{BB962C8B-B14F-4D97-AF65-F5344CB8AC3E}">
        <p14:creationId xmlns:p14="http://schemas.microsoft.com/office/powerpoint/2010/main" val="2234752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Picture 60">
            <a:extLst>
              <a:ext uri="{FF2B5EF4-FFF2-40B4-BE49-F238E27FC236}">
                <a16:creationId xmlns:a16="http://schemas.microsoft.com/office/drawing/2014/main" id="{67D60B0A-B8B2-46E7-9144-C23D9EF9F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96" b="3145"/>
          <a:stretch/>
        </p:blipFill>
        <p:spPr>
          <a:xfrm>
            <a:off x="2686929" y="1351471"/>
            <a:ext cx="7326988" cy="487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63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F9174A-1E7D-4BBA-8F01-4C75E1D475E3}"/>
              </a:ext>
            </a:extLst>
          </p:cNvPr>
          <p:cNvSpPr txBox="1"/>
          <p:nvPr/>
        </p:nvSpPr>
        <p:spPr>
          <a:xfrm>
            <a:off x="387229" y="283525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Conceptual Design</a:t>
            </a:r>
          </a:p>
        </p:txBody>
      </p:sp>
      <p:sp>
        <p:nvSpPr>
          <p:cNvPr id="76" name="Rectangle 10">
            <a:extLst>
              <a:ext uri="{FF2B5EF4-FFF2-40B4-BE49-F238E27FC236}">
                <a16:creationId xmlns:a16="http://schemas.microsoft.com/office/drawing/2014/main" id="{8E72B1C9-6B79-4038-8D5E-749B9EE2A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623" y="819955"/>
            <a:ext cx="12192000" cy="27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5" name="Picture 7">
            <a:extLst>
              <a:ext uri="{FF2B5EF4-FFF2-40B4-BE49-F238E27FC236}">
                <a16:creationId xmlns:a16="http://schemas.microsoft.com/office/drawing/2014/main" id="{E8738524-6513-41B8-894F-D455470EB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296" y="819954"/>
            <a:ext cx="4197789" cy="3970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">
            <a:extLst>
              <a:ext uri="{FF2B5EF4-FFF2-40B4-BE49-F238E27FC236}">
                <a16:creationId xmlns:a16="http://schemas.microsoft.com/office/drawing/2014/main" id="{770D5662-5768-4423-B870-48041FDC3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39" y="892340"/>
            <a:ext cx="4083587" cy="410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C1EEA42-F00D-4A7F-BCE8-18B84E8B6975}"/>
              </a:ext>
            </a:extLst>
          </p:cNvPr>
          <p:cNvSpPr/>
          <p:nvPr/>
        </p:nvSpPr>
        <p:spPr>
          <a:xfrm>
            <a:off x="1035593" y="3213669"/>
            <a:ext cx="534529" cy="1433936"/>
          </a:xfrm>
          <a:custGeom>
            <a:avLst/>
            <a:gdLst>
              <a:gd name="connsiteX0" fmla="*/ 596490 w 598129"/>
              <a:gd name="connsiteY0" fmla="*/ 0 h 1505974"/>
              <a:gd name="connsiteX1" fmla="*/ 501445 w 598129"/>
              <a:gd name="connsiteY1" fmla="*/ 47523 h 1505974"/>
              <a:gd name="connsiteX2" fmla="*/ 394929 w 598129"/>
              <a:gd name="connsiteY2" fmla="*/ 85213 h 1505974"/>
              <a:gd name="connsiteX3" fmla="*/ 301522 w 598129"/>
              <a:gd name="connsiteY3" fmla="*/ 95045 h 1505974"/>
              <a:gd name="connsiteX4" fmla="*/ 222864 w 598129"/>
              <a:gd name="connsiteY4" fmla="*/ 90129 h 1505974"/>
              <a:gd name="connsiteX5" fmla="*/ 142568 w 598129"/>
              <a:gd name="connsiteY5" fmla="*/ 68826 h 1505974"/>
              <a:gd name="connsiteX6" fmla="*/ 68826 w 598129"/>
              <a:gd name="connsiteY6" fmla="*/ 34413 h 1505974"/>
              <a:gd name="connsiteX7" fmla="*/ 36051 w 598129"/>
              <a:gd name="connsiteY7" fmla="*/ 0 h 1505974"/>
              <a:gd name="connsiteX8" fmla="*/ 0 w 598129"/>
              <a:gd name="connsiteY8" fmla="*/ 0 h 1505974"/>
              <a:gd name="connsiteX9" fmla="*/ 1638 w 598129"/>
              <a:gd name="connsiteY9" fmla="*/ 1499419 h 1505974"/>
              <a:gd name="connsiteX10" fmla="*/ 598129 w 598129"/>
              <a:gd name="connsiteY10" fmla="*/ 1505974 h 1505974"/>
              <a:gd name="connsiteX11" fmla="*/ 596490 w 598129"/>
              <a:gd name="connsiteY11" fmla="*/ 0 h 1505974"/>
              <a:gd name="connsiteX0" fmla="*/ 596490 w 598129"/>
              <a:gd name="connsiteY0" fmla="*/ 0 h 1505974"/>
              <a:gd name="connsiteX1" fmla="*/ 545690 w 598129"/>
              <a:gd name="connsiteY1" fmla="*/ 26219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11470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8129" h="1505974">
                <a:moveTo>
                  <a:pt x="596490" y="0"/>
                </a:moveTo>
                <a:lnTo>
                  <a:pt x="557161" y="4915"/>
                </a:lnTo>
                <a:cubicBezTo>
                  <a:pt x="541320" y="12835"/>
                  <a:pt x="528484" y="34140"/>
                  <a:pt x="501445" y="47523"/>
                </a:cubicBezTo>
                <a:cubicBezTo>
                  <a:pt x="474406" y="60906"/>
                  <a:pt x="426065" y="81936"/>
                  <a:pt x="394929" y="85213"/>
                </a:cubicBezTo>
                <a:lnTo>
                  <a:pt x="301522" y="95045"/>
                </a:lnTo>
                <a:cubicBezTo>
                  <a:pt x="272845" y="95864"/>
                  <a:pt x="249629" y="97230"/>
                  <a:pt x="222864" y="90129"/>
                </a:cubicBezTo>
                <a:lnTo>
                  <a:pt x="142568" y="68826"/>
                </a:lnTo>
                <a:cubicBezTo>
                  <a:pt x="116895" y="59540"/>
                  <a:pt x="79751" y="45884"/>
                  <a:pt x="68826" y="34413"/>
                </a:cubicBezTo>
                <a:lnTo>
                  <a:pt x="36051" y="0"/>
                </a:lnTo>
                <a:lnTo>
                  <a:pt x="0" y="0"/>
                </a:lnTo>
                <a:lnTo>
                  <a:pt x="1638" y="1499419"/>
                </a:lnTo>
                <a:lnTo>
                  <a:pt x="598129" y="1505974"/>
                </a:lnTo>
                <a:cubicBezTo>
                  <a:pt x="597583" y="1003983"/>
                  <a:pt x="597036" y="501991"/>
                  <a:pt x="596490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5D7EFF81-30E5-4A6B-80F0-376B38A103CB}"/>
              </a:ext>
            </a:extLst>
          </p:cNvPr>
          <p:cNvSpPr/>
          <p:nvPr/>
        </p:nvSpPr>
        <p:spPr>
          <a:xfrm>
            <a:off x="998390" y="3157181"/>
            <a:ext cx="602947" cy="1525167"/>
          </a:xfrm>
          <a:custGeom>
            <a:avLst/>
            <a:gdLst>
              <a:gd name="connsiteX0" fmla="*/ 71438 w 674688"/>
              <a:gd name="connsiteY0" fmla="*/ 57150 h 1601788"/>
              <a:gd name="connsiteX1" fmla="*/ 74613 w 674688"/>
              <a:gd name="connsiteY1" fmla="*/ 193675 h 1601788"/>
              <a:gd name="connsiteX2" fmla="*/ 596900 w 674688"/>
              <a:gd name="connsiteY2" fmla="*/ 184150 h 1601788"/>
              <a:gd name="connsiteX3" fmla="*/ 604838 w 674688"/>
              <a:gd name="connsiteY3" fmla="*/ 47625 h 1601788"/>
              <a:gd name="connsiteX4" fmla="*/ 665163 w 674688"/>
              <a:gd name="connsiteY4" fmla="*/ 42863 h 1601788"/>
              <a:gd name="connsiteX5" fmla="*/ 674688 w 674688"/>
              <a:gd name="connsiteY5" fmla="*/ 1601788 h 1601788"/>
              <a:gd name="connsiteX6" fmla="*/ 0 w 674688"/>
              <a:gd name="connsiteY6" fmla="*/ 1590675 h 1601788"/>
              <a:gd name="connsiteX7" fmla="*/ 12700 w 674688"/>
              <a:gd name="connsiteY7" fmla="*/ 0 h 1601788"/>
              <a:gd name="connsiteX8" fmla="*/ 71438 w 674688"/>
              <a:gd name="connsiteY8" fmla="*/ 57150 h 160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4688" h="1601788">
                <a:moveTo>
                  <a:pt x="71438" y="57150"/>
                </a:moveTo>
                <a:cubicBezTo>
                  <a:pt x="72496" y="102658"/>
                  <a:pt x="73555" y="148167"/>
                  <a:pt x="74613" y="193675"/>
                </a:cubicBezTo>
                <a:lnTo>
                  <a:pt x="596900" y="184150"/>
                </a:lnTo>
                <a:lnTo>
                  <a:pt x="604838" y="47625"/>
                </a:lnTo>
                <a:lnTo>
                  <a:pt x="665163" y="42863"/>
                </a:lnTo>
                <a:lnTo>
                  <a:pt x="674688" y="1601788"/>
                </a:lnTo>
                <a:lnTo>
                  <a:pt x="0" y="1590675"/>
                </a:lnTo>
                <a:lnTo>
                  <a:pt x="12700" y="0"/>
                </a:lnTo>
                <a:lnTo>
                  <a:pt x="71438" y="57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FB058919-D057-40EE-912D-4F6EC6C09991}"/>
              </a:ext>
            </a:extLst>
          </p:cNvPr>
          <p:cNvSpPr/>
          <p:nvPr/>
        </p:nvSpPr>
        <p:spPr>
          <a:xfrm>
            <a:off x="2002310" y="3634475"/>
            <a:ext cx="534529" cy="1433936"/>
          </a:xfrm>
          <a:custGeom>
            <a:avLst/>
            <a:gdLst>
              <a:gd name="connsiteX0" fmla="*/ 596490 w 598129"/>
              <a:gd name="connsiteY0" fmla="*/ 0 h 1505974"/>
              <a:gd name="connsiteX1" fmla="*/ 501445 w 598129"/>
              <a:gd name="connsiteY1" fmla="*/ 47523 h 1505974"/>
              <a:gd name="connsiteX2" fmla="*/ 394929 w 598129"/>
              <a:gd name="connsiteY2" fmla="*/ 85213 h 1505974"/>
              <a:gd name="connsiteX3" fmla="*/ 301522 w 598129"/>
              <a:gd name="connsiteY3" fmla="*/ 95045 h 1505974"/>
              <a:gd name="connsiteX4" fmla="*/ 222864 w 598129"/>
              <a:gd name="connsiteY4" fmla="*/ 90129 h 1505974"/>
              <a:gd name="connsiteX5" fmla="*/ 142568 w 598129"/>
              <a:gd name="connsiteY5" fmla="*/ 68826 h 1505974"/>
              <a:gd name="connsiteX6" fmla="*/ 68826 w 598129"/>
              <a:gd name="connsiteY6" fmla="*/ 34413 h 1505974"/>
              <a:gd name="connsiteX7" fmla="*/ 36051 w 598129"/>
              <a:gd name="connsiteY7" fmla="*/ 0 h 1505974"/>
              <a:gd name="connsiteX8" fmla="*/ 0 w 598129"/>
              <a:gd name="connsiteY8" fmla="*/ 0 h 1505974"/>
              <a:gd name="connsiteX9" fmla="*/ 1638 w 598129"/>
              <a:gd name="connsiteY9" fmla="*/ 1499419 h 1505974"/>
              <a:gd name="connsiteX10" fmla="*/ 598129 w 598129"/>
              <a:gd name="connsiteY10" fmla="*/ 1505974 h 1505974"/>
              <a:gd name="connsiteX11" fmla="*/ 596490 w 598129"/>
              <a:gd name="connsiteY11" fmla="*/ 0 h 1505974"/>
              <a:gd name="connsiteX0" fmla="*/ 596490 w 598129"/>
              <a:gd name="connsiteY0" fmla="*/ 0 h 1505974"/>
              <a:gd name="connsiteX1" fmla="*/ 545690 w 598129"/>
              <a:gd name="connsiteY1" fmla="*/ 26219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11470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8129" h="1505974">
                <a:moveTo>
                  <a:pt x="596490" y="0"/>
                </a:moveTo>
                <a:lnTo>
                  <a:pt x="557161" y="4915"/>
                </a:lnTo>
                <a:cubicBezTo>
                  <a:pt x="541320" y="12835"/>
                  <a:pt x="528484" y="34140"/>
                  <a:pt x="501445" y="47523"/>
                </a:cubicBezTo>
                <a:cubicBezTo>
                  <a:pt x="474406" y="60906"/>
                  <a:pt x="426065" y="81936"/>
                  <a:pt x="394929" y="85213"/>
                </a:cubicBezTo>
                <a:lnTo>
                  <a:pt x="301522" y="95045"/>
                </a:lnTo>
                <a:cubicBezTo>
                  <a:pt x="272845" y="95864"/>
                  <a:pt x="249629" y="97230"/>
                  <a:pt x="222864" y="90129"/>
                </a:cubicBezTo>
                <a:lnTo>
                  <a:pt x="142568" y="68826"/>
                </a:lnTo>
                <a:cubicBezTo>
                  <a:pt x="116895" y="59540"/>
                  <a:pt x="79751" y="45884"/>
                  <a:pt x="68826" y="34413"/>
                </a:cubicBezTo>
                <a:lnTo>
                  <a:pt x="36051" y="0"/>
                </a:lnTo>
                <a:lnTo>
                  <a:pt x="0" y="0"/>
                </a:lnTo>
                <a:lnTo>
                  <a:pt x="1638" y="1499419"/>
                </a:lnTo>
                <a:lnTo>
                  <a:pt x="598129" y="1505974"/>
                </a:lnTo>
                <a:cubicBezTo>
                  <a:pt x="597583" y="1003983"/>
                  <a:pt x="597036" y="501991"/>
                  <a:pt x="596490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96D5F8C1-2150-45F3-99B2-DCAC80828099}"/>
              </a:ext>
            </a:extLst>
          </p:cNvPr>
          <p:cNvSpPr/>
          <p:nvPr/>
        </p:nvSpPr>
        <p:spPr>
          <a:xfrm>
            <a:off x="1965107" y="3577987"/>
            <a:ext cx="602947" cy="1525167"/>
          </a:xfrm>
          <a:custGeom>
            <a:avLst/>
            <a:gdLst>
              <a:gd name="connsiteX0" fmla="*/ 71438 w 674688"/>
              <a:gd name="connsiteY0" fmla="*/ 57150 h 1601788"/>
              <a:gd name="connsiteX1" fmla="*/ 74613 w 674688"/>
              <a:gd name="connsiteY1" fmla="*/ 193675 h 1601788"/>
              <a:gd name="connsiteX2" fmla="*/ 596900 w 674688"/>
              <a:gd name="connsiteY2" fmla="*/ 184150 h 1601788"/>
              <a:gd name="connsiteX3" fmla="*/ 604838 w 674688"/>
              <a:gd name="connsiteY3" fmla="*/ 47625 h 1601788"/>
              <a:gd name="connsiteX4" fmla="*/ 665163 w 674688"/>
              <a:gd name="connsiteY4" fmla="*/ 42863 h 1601788"/>
              <a:gd name="connsiteX5" fmla="*/ 674688 w 674688"/>
              <a:gd name="connsiteY5" fmla="*/ 1601788 h 1601788"/>
              <a:gd name="connsiteX6" fmla="*/ 0 w 674688"/>
              <a:gd name="connsiteY6" fmla="*/ 1590675 h 1601788"/>
              <a:gd name="connsiteX7" fmla="*/ 12700 w 674688"/>
              <a:gd name="connsiteY7" fmla="*/ 0 h 1601788"/>
              <a:gd name="connsiteX8" fmla="*/ 71438 w 674688"/>
              <a:gd name="connsiteY8" fmla="*/ 57150 h 160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4688" h="1601788">
                <a:moveTo>
                  <a:pt x="71438" y="57150"/>
                </a:moveTo>
                <a:cubicBezTo>
                  <a:pt x="72496" y="102658"/>
                  <a:pt x="73555" y="148167"/>
                  <a:pt x="74613" y="193675"/>
                </a:cubicBezTo>
                <a:lnTo>
                  <a:pt x="596900" y="184150"/>
                </a:lnTo>
                <a:lnTo>
                  <a:pt x="604838" y="47625"/>
                </a:lnTo>
                <a:lnTo>
                  <a:pt x="665163" y="42863"/>
                </a:lnTo>
                <a:lnTo>
                  <a:pt x="674688" y="1601788"/>
                </a:lnTo>
                <a:lnTo>
                  <a:pt x="0" y="1590675"/>
                </a:lnTo>
                <a:lnTo>
                  <a:pt x="12700" y="0"/>
                </a:lnTo>
                <a:lnTo>
                  <a:pt x="71438" y="57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4980334C-6315-4146-BA0C-DEFBE6B1FAA0}"/>
              </a:ext>
            </a:extLst>
          </p:cNvPr>
          <p:cNvSpPr/>
          <p:nvPr/>
        </p:nvSpPr>
        <p:spPr>
          <a:xfrm>
            <a:off x="6651646" y="3102212"/>
            <a:ext cx="534529" cy="1433936"/>
          </a:xfrm>
          <a:custGeom>
            <a:avLst/>
            <a:gdLst>
              <a:gd name="connsiteX0" fmla="*/ 596490 w 598129"/>
              <a:gd name="connsiteY0" fmla="*/ 0 h 1505974"/>
              <a:gd name="connsiteX1" fmla="*/ 501445 w 598129"/>
              <a:gd name="connsiteY1" fmla="*/ 47523 h 1505974"/>
              <a:gd name="connsiteX2" fmla="*/ 394929 w 598129"/>
              <a:gd name="connsiteY2" fmla="*/ 85213 h 1505974"/>
              <a:gd name="connsiteX3" fmla="*/ 301522 w 598129"/>
              <a:gd name="connsiteY3" fmla="*/ 95045 h 1505974"/>
              <a:gd name="connsiteX4" fmla="*/ 222864 w 598129"/>
              <a:gd name="connsiteY4" fmla="*/ 90129 h 1505974"/>
              <a:gd name="connsiteX5" fmla="*/ 142568 w 598129"/>
              <a:gd name="connsiteY5" fmla="*/ 68826 h 1505974"/>
              <a:gd name="connsiteX6" fmla="*/ 68826 w 598129"/>
              <a:gd name="connsiteY6" fmla="*/ 34413 h 1505974"/>
              <a:gd name="connsiteX7" fmla="*/ 36051 w 598129"/>
              <a:gd name="connsiteY7" fmla="*/ 0 h 1505974"/>
              <a:gd name="connsiteX8" fmla="*/ 0 w 598129"/>
              <a:gd name="connsiteY8" fmla="*/ 0 h 1505974"/>
              <a:gd name="connsiteX9" fmla="*/ 1638 w 598129"/>
              <a:gd name="connsiteY9" fmla="*/ 1499419 h 1505974"/>
              <a:gd name="connsiteX10" fmla="*/ 598129 w 598129"/>
              <a:gd name="connsiteY10" fmla="*/ 1505974 h 1505974"/>
              <a:gd name="connsiteX11" fmla="*/ 596490 w 598129"/>
              <a:gd name="connsiteY11" fmla="*/ 0 h 1505974"/>
              <a:gd name="connsiteX0" fmla="*/ 596490 w 598129"/>
              <a:gd name="connsiteY0" fmla="*/ 0 h 1505974"/>
              <a:gd name="connsiteX1" fmla="*/ 545690 w 598129"/>
              <a:gd name="connsiteY1" fmla="*/ 26219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11470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8129" h="1505974">
                <a:moveTo>
                  <a:pt x="596490" y="0"/>
                </a:moveTo>
                <a:lnTo>
                  <a:pt x="557161" y="4915"/>
                </a:lnTo>
                <a:cubicBezTo>
                  <a:pt x="541320" y="12835"/>
                  <a:pt x="528484" y="34140"/>
                  <a:pt x="501445" y="47523"/>
                </a:cubicBezTo>
                <a:cubicBezTo>
                  <a:pt x="474406" y="60906"/>
                  <a:pt x="426065" y="81936"/>
                  <a:pt x="394929" y="85213"/>
                </a:cubicBezTo>
                <a:lnTo>
                  <a:pt x="301522" y="95045"/>
                </a:lnTo>
                <a:cubicBezTo>
                  <a:pt x="272845" y="95864"/>
                  <a:pt x="249629" y="97230"/>
                  <a:pt x="222864" y="90129"/>
                </a:cubicBezTo>
                <a:lnTo>
                  <a:pt x="142568" y="68826"/>
                </a:lnTo>
                <a:cubicBezTo>
                  <a:pt x="116895" y="59540"/>
                  <a:pt x="79751" y="45884"/>
                  <a:pt x="68826" y="34413"/>
                </a:cubicBezTo>
                <a:lnTo>
                  <a:pt x="36051" y="0"/>
                </a:lnTo>
                <a:lnTo>
                  <a:pt x="0" y="0"/>
                </a:lnTo>
                <a:lnTo>
                  <a:pt x="1638" y="1499419"/>
                </a:lnTo>
                <a:lnTo>
                  <a:pt x="598129" y="1505974"/>
                </a:lnTo>
                <a:cubicBezTo>
                  <a:pt x="597583" y="1003983"/>
                  <a:pt x="597036" y="501991"/>
                  <a:pt x="596490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514994D7-FC74-4AD3-8895-435AF3B64DC2}"/>
              </a:ext>
            </a:extLst>
          </p:cNvPr>
          <p:cNvSpPr/>
          <p:nvPr/>
        </p:nvSpPr>
        <p:spPr>
          <a:xfrm>
            <a:off x="6614443" y="3045724"/>
            <a:ext cx="602947" cy="1525167"/>
          </a:xfrm>
          <a:custGeom>
            <a:avLst/>
            <a:gdLst>
              <a:gd name="connsiteX0" fmla="*/ 71438 w 674688"/>
              <a:gd name="connsiteY0" fmla="*/ 57150 h 1601788"/>
              <a:gd name="connsiteX1" fmla="*/ 74613 w 674688"/>
              <a:gd name="connsiteY1" fmla="*/ 193675 h 1601788"/>
              <a:gd name="connsiteX2" fmla="*/ 596900 w 674688"/>
              <a:gd name="connsiteY2" fmla="*/ 184150 h 1601788"/>
              <a:gd name="connsiteX3" fmla="*/ 604838 w 674688"/>
              <a:gd name="connsiteY3" fmla="*/ 47625 h 1601788"/>
              <a:gd name="connsiteX4" fmla="*/ 665163 w 674688"/>
              <a:gd name="connsiteY4" fmla="*/ 42863 h 1601788"/>
              <a:gd name="connsiteX5" fmla="*/ 674688 w 674688"/>
              <a:gd name="connsiteY5" fmla="*/ 1601788 h 1601788"/>
              <a:gd name="connsiteX6" fmla="*/ 0 w 674688"/>
              <a:gd name="connsiteY6" fmla="*/ 1590675 h 1601788"/>
              <a:gd name="connsiteX7" fmla="*/ 12700 w 674688"/>
              <a:gd name="connsiteY7" fmla="*/ 0 h 1601788"/>
              <a:gd name="connsiteX8" fmla="*/ 71438 w 674688"/>
              <a:gd name="connsiteY8" fmla="*/ 57150 h 160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4688" h="1601788">
                <a:moveTo>
                  <a:pt x="71438" y="57150"/>
                </a:moveTo>
                <a:cubicBezTo>
                  <a:pt x="72496" y="102658"/>
                  <a:pt x="73555" y="148167"/>
                  <a:pt x="74613" y="193675"/>
                </a:cubicBezTo>
                <a:lnTo>
                  <a:pt x="596900" y="184150"/>
                </a:lnTo>
                <a:lnTo>
                  <a:pt x="604838" y="47625"/>
                </a:lnTo>
                <a:lnTo>
                  <a:pt x="665163" y="42863"/>
                </a:lnTo>
                <a:lnTo>
                  <a:pt x="674688" y="1601788"/>
                </a:lnTo>
                <a:lnTo>
                  <a:pt x="0" y="1590675"/>
                </a:lnTo>
                <a:lnTo>
                  <a:pt x="12700" y="0"/>
                </a:lnTo>
                <a:lnTo>
                  <a:pt x="71438" y="57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7B25E904-5F72-4B4D-8D09-17EA61F38E20}"/>
              </a:ext>
            </a:extLst>
          </p:cNvPr>
          <p:cNvSpPr/>
          <p:nvPr/>
        </p:nvSpPr>
        <p:spPr>
          <a:xfrm>
            <a:off x="7700248" y="3450811"/>
            <a:ext cx="534529" cy="1433936"/>
          </a:xfrm>
          <a:custGeom>
            <a:avLst/>
            <a:gdLst>
              <a:gd name="connsiteX0" fmla="*/ 596490 w 598129"/>
              <a:gd name="connsiteY0" fmla="*/ 0 h 1505974"/>
              <a:gd name="connsiteX1" fmla="*/ 501445 w 598129"/>
              <a:gd name="connsiteY1" fmla="*/ 47523 h 1505974"/>
              <a:gd name="connsiteX2" fmla="*/ 394929 w 598129"/>
              <a:gd name="connsiteY2" fmla="*/ 85213 h 1505974"/>
              <a:gd name="connsiteX3" fmla="*/ 301522 w 598129"/>
              <a:gd name="connsiteY3" fmla="*/ 95045 h 1505974"/>
              <a:gd name="connsiteX4" fmla="*/ 222864 w 598129"/>
              <a:gd name="connsiteY4" fmla="*/ 90129 h 1505974"/>
              <a:gd name="connsiteX5" fmla="*/ 142568 w 598129"/>
              <a:gd name="connsiteY5" fmla="*/ 68826 h 1505974"/>
              <a:gd name="connsiteX6" fmla="*/ 68826 w 598129"/>
              <a:gd name="connsiteY6" fmla="*/ 34413 h 1505974"/>
              <a:gd name="connsiteX7" fmla="*/ 36051 w 598129"/>
              <a:gd name="connsiteY7" fmla="*/ 0 h 1505974"/>
              <a:gd name="connsiteX8" fmla="*/ 0 w 598129"/>
              <a:gd name="connsiteY8" fmla="*/ 0 h 1505974"/>
              <a:gd name="connsiteX9" fmla="*/ 1638 w 598129"/>
              <a:gd name="connsiteY9" fmla="*/ 1499419 h 1505974"/>
              <a:gd name="connsiteX10" fmla="*/ 598129 w 598129"/>
              <a:gd name="connsiteY10" fmla="*/ 1505974 h 1505974"/>
              <a:gd name="connsiteX11" fmla="*/ 596490 w 598129"/>
              <a:gd name="connsiteY11" fmla="*/ 0 h 1505974"/>
              <a:gd name="connsiteX0" fmla="*/ 596490 w 598129"/>
              <a:gd name="connsiteY0" fmla="*/ 0 h 1505974"/>
              <a:gd name="connsiteX1" fmla="*/ 545690 w 598129"/>
              <a:gd name="connsiteY1" fmla="*/ 26219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11470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  <a:gd name="connsiteX0" fmla="*/ 596490 w 598129"/>
              <a:gd name="connsiteY0" fmla="*/ 0 h 1505974"/>
              <a:gd name="connsiteX1" fmla="*/ 557161 w 598129"/>
              <a:gd name="connsiteY1" fmla="*/ 4915 h 1505974"/>
              <a:gd name="connsiteX2" fmla="*/ 501445 w 598129"/>
              <a:gd name="connsiteY2" fmla="*/ 47523 h 1505974"/>
              <a:gd name="connsiteX3" fmla="*/ 394929 w 598129"/>
              <a:gd name="connsiteY3" fmla="*/ 85213 h 1505974"/>
              <a:gd name="connsiteX4" fmla="*/ 301522 w 598129"/>
              <a:gd name="connsiteY4" fmla="*/ 95045 h 1505974"/>
              <a:gd name="connsiteX5" fmla="*/ 222864 w 598129"/>
              <a:gd name="connsiteY5" fmla="*/ 90129 h 1505974"/>
              <a:gd name="connsiteX6" fmla="*/ 142568 w 598129"/>
              <a:gd name="connsiteY6" fmla="*/ 68826 h 1505974"/>
              <a:gd name="connsiteX7" fmla="*/ 68826 w 598129"/>
              <a:gd name="connsiteY7" fmla="*/ 34413 h 1505974"/>
              <a:gd name="connsiteX8" fmla="*/ 36051 w 598129"/>
              <a:gd name="connsiteY8" fmla="*/ 0 h 1505974"/>
              <a:gd name="connsiteX9" fmla="*/ 0 w 598129"/>
              <a:gd name="connsiteY9" fmla="*/ 0 h 1505974"/>
              <a:gd name="connsiteX10" fmla="*/ 1638 w 598129"/>
              <a:gd name="connsiteY10" fmla="*/ 1499419 h 1505974"/>
              <a:gd name="connsiteX11" fmla="*/ 598129 w 598129"/>
              <a:gd name="connsiteY11" fmla="*/ 1505974 h 1505974"/>
              <a:gd name="connsiteX12" fmla="*/ 596490 w 598129"/>
              <a:gd name="connsiteY12" fmla="*/ 0 h 150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98129" h="1505974">
                <a:moveTo>
                  <a:pt x="596490" y="0"/>
                </a:moveTo>
                <a:lnTo>
                  <a:pt x="557161" y="4915"/>
                </a:lnTo>
                <a:cubicBezTo>
                  <a:pt x="541320" y="12835"/>
                  <a:pt x="528484" y="34140"/>
                  <a:pt x="501445" y="47523"/>
                </a:cubicBezTo>
                <a:cubicBezTo>
                  <a:pt x="474406" y="60906"/>
                  <a:pt x="426065" y="81936"/>
                  <a:pt x="394929" y="85213"/>
                </a:cubicBezTo>
                <a:lnTo>
                  <a:pt x="301522" y="95045"/>
                </a:lnTo>
                <a:cubicBezTo>
                  <a:pt x="272845" y="95864"/>
                  <a:pt x="249629" y="97230"/>
                  <a:pt x="222864" y="90129"/>
                </a:cubicBezTo>
                <a:lnTo>
                  <a:pt x="142568" y="68826"/>
                </a:lnTo>
                <a:cubicBezTo>
                  <a:pt x="116895" y="59540"/>
                  <a:pt x="79751" y="45884"/>
                  <a:pt x="68826" y="34413"/>
                </a:cubicBezTo>
                <a:lnTo>
                  <a:pt x="36051" y="0"/>
                </a:lnTo>
                <a:lnTo>
                  <a:pt x="0" y="0"/>
                </a:lnTo>
                <a:lnTo>
                  <a:pt x="1638" y="1499419"/>
                </a:lnTo>
                <a:lnTo>
                  <a:pt x="598129" y="1505974"/>
                </a:lnTo>
                <a:cubicBezTo>
                  <a:pt x="597583" y="1003983"/>
                  <a:pt x="597036" y="501991"/>
                  <a:pt x="596490" y="0"/>
                </a:cubicBezTo>
                <a:close/>
              </a:path>
            </a:pathLst>
          </a:custGeom>
          <a:solidFill>
            <a:schemeClr val="bg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FE139869-7E55-42D4-B916-D28BE9B0CF0E}"/>
              </a:ext>
            </a:extLst>
          </p:cNvPr>
          <p:cNvSpPr/>
          <p:nvPr/>
        </p:nvSpPr>
        <p:spPr>
          <a:xfrm>
            <a:off x="7663045" y="3394323"/>
            <a:ext cx="602947" cy="1525167"/>
          </a:xfrm>
          <a:custGeom>
            <a:avLst/>
            <a:gdLst>
              <a:gd name="connsiteX0" fmla="*/ 71438 w 674688"/>
              <a:gd name="connsiteY0" fmla="*/ 57150 h 1601788"/>
              <a:gd name="connsiteX1" fmla="*/ 74613 w 674688"/>
              <a:gd name="connsiteY1" fmla="*/ 193675 h 1601788"/>
              <a:gd name="connsiteX2" fmla="*/ 596900 w 674688"/>
              <a:gd name="connsiteY2" fmla="*/ 184150 h 1601788"/>
              <a:gd name="connsiteX3" fmla="*/ 604838 w 674688"/>
              <a:gd name="connsiteY3" fmla="*/ 47625 h 1601788"/>
              <a:gd name="connsiteX4" fmla="*/ 665163 w 674688"/>
              <a:gd name="connsiteY4" fmla="*/ 42863 h 1601788"/>
              <a:gd name="connsiteX5" fmla="*/ 674688 w 674688"/>
              <a:gd name="connsiteY5" fmla="*/ 1601788 h 1601788"/>
              <a:gd name="connsiteX6" fmla="*/ 0 w 674688"/>
              <a:gd name="connsiteY6" fmla="*/ 1590675 h 1601788"/>
              <a:gd name="connsiteX7" fmla="*/ 12700 w 674688"/>
              <a:gd name="connsiteY7" fmla="*/ 0 h 1601788"/>
              <a:gd name="connsiteX8" fmla="*/ 71438 w 674688"/>
              <a:gd name="connsiteY8" fmla="*/ 57150 h 1601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4688" h="1601788">
                <a:moveTo>
                  <a:pt x="71438" y="57150"/>
                </a:moveTo>
                <a:cubicBezTo>
                  <a:pt x="72496" y="102658"/>
                  <a:pt x="73555" y="148167"/>
                  <a:pt x="74613" y="193675"/>
                </a:cubicBezTo>
                <a:lnTo>
                  <a:pt x="596900" y="184150"/>
                </a:lnTo>
                <a:lnTo>
                  <a:pt x="604838" y="47625"/>
                </a:lnTo>
                <a:lnTo>
                  <a:pt x="665163" y="42863"/>
                </a:lnTo>
                <a:lnTo>
                  <a:pt x="674688" y="1601788"/>
                </a:lnTo>
                <a:lnTo>
                  <a:pt x="0" y="1590675"/>
                </a:lnTo>
                <a:lnTo>
                  <a:pt x="12700" y="0"/>
                </a:lnTo>
                <a:lnTo>
                  <a:pt x="71438" y="57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9A5AEC2E-28BC-4844-8E6C-597207FB35A2}"/>
              </a:ext>
            </a:extLst>
          </p:cNvPr>
          <p:cNvGrpSpPr/>
          <p:nvPr/>
        </p:nvGrpSpPr>
        <p:grpSpPr>
          <a:xfrm>
            <a:off x="451181" y="3762817"/>
            <a:ext cx="10120106" cy="1621541"/>
            <a:chOff x="451181" y="3762817"/>
            <a:chExt cx="10120106" cy="1621541"/>
          </a:xfrm>
        </p:grpSpPr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D3528C5B-21DA-4160-80F1-FF23FC60E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1181" y="4164984"/>
              <a:ext cx="4468005" cy="1219374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CE13BC6A-E7C1-45DA-A3B7-6F7842602B9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03282" y="3762817"/>
              <a:ext cx="4468005" cy="1219374"/>
            </a:xfrm>
            <a:prstGeom prst="rect">
              <a:avLst/>
            </a:prstGeom>
          </p:spPr>
        </p:pic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C33D6F53-ECF5-4F7E-9901-2E355A70AC2D}"/>
              </a:ext>
            </a:extLst>
          </p:cNvPr>
          <p:cNvSpPr txBox="1"/>
          <p:nvPr/>
        </p:nvSpPr>
        <p:spPr>
          <a:xfrm>
            <a:off x="1716053" y="5900581"/>
            <a:ext cx="1938260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>
                <a:hlinkClick r:id="rId7"/>
              </a:rPr>
              <a:t>https://www.sheffield.ac.uk/polopoly_fs/1.107474!/image/punching_shear.jpg</a:t>
            </a:r>
            <a:r>
              <a:rPr lang="en-US" sz="400" dirty="0"/>
              <a:t> </a:t>
            </a:r>
          </a:p>
        </p:txBody>
      </p:sp>
      <p:pic>
        <p:nvPicPr>
          <p:cNvPr id="3084" name="Picture 12">
            <a:extLst>
              <a:ext uri="{FF2B5EF4-FFF2-40B4-BE49-F238E27FC236}">
                <a16:creationId xmlns:a16="http://schemas.microsoft.com/office/drawing/2014/main" id="{D3E9C6BD-694E-4F29-9A37-6CC7D80DC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802" y="4418520"/>
            <a:ext cx="2006074" cy="146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25737CF-21F1-4760-B4BB-E75C6D70AA7E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93863"/>
          <a:stretch/>
        </p:blipFill>
        <p:spPr>
          <a:xfrm>
            <a:off x="8447575" y="4900488"/>
            <a:ext cx="3047952" cy="24108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3E0CD9F1-86A3-4B17-BB83-C39783AABE48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246" t="25973" r="58798" b="48627"/>
          <a:stretch/>
        </p:blipFill>
        <p:spPr>
          <a:xfrm>
            <a:off x="4395243" y="5004966"/>
            <a:ext cx="1348738" cy="1163374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59D2ABF9-D84D-44E5-8D98-F2BBD176CCB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67155"/>
          <a:stretch/>
        </p:blipFill>
        <p:spPr>
          <a:xfrm>
            <a:off x="8434760" y="5138920"/>
            <a:ext cx="3060767" cy="1295763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78FEE76B-9C68-4806-956C-43D1A2D5D910}"/>
              </a:ext>
            </a:extLst>
          </p:cNvPr>
          <p:cNvSpPr txBox="1"/>
          <p:nvPr/>
        </p:nvSpPr>
        <p:spPr>
          <a:xfrm>
            <a:off x="9767801" y="6451324"/>
            <a:ext cx="1827628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>
                <a:hlinkClick r:id="rId10"/>
              </a:rPr>
              <a:t>http://www2.hrc-usa.com/downloads/products/HRC400/HRC400-SPEC.pdf</a:t>
            </a:r>
            <a:r>
              <a:rPr lang="en-US" sz="400" dirty="0"/>
              <a:t> 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2C0BD2B-AC9E-4F76-994E-48A95525FCE5}"/>
              </a:ext>
            </a:extLst>
          </p:cNvPr>
          <p:cNvGrpSpPr/>
          <p:nvPr/>
        </p:nvGrpSpPr>
        <p:grpSpPr>
          <a:xfrm>
            <a:off x="5927918" y="4999539"/>
            <a:ext cx="2057842" cy="1015834"/>
            <a:chOff x="5927918" y="4999539"/>
            <a:chExt cx="2057842" cy="1015834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B741CB3F-17A9-4A81-A4D6-C38D57C27CDD}"/>
                </a:ext>
              </a:extLst>
            </p:cNvPr>
            <p:cNvSpPr/>
            <p:nvPr/>
          </p:nvSpPr>
          <p:spPr>
            <a:xfrm>
              <a:off x="6448922" y="4999539"/>
              <a:ext cx="1015834" cy="101583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87A620BC-884D-44EC-9BAA-DC9BD53A502C}"/>
                </a:ext>
              </a:extLst>
            </p:cNvPr>
            <p:cNvSpPr/>
            <p:nvPr/>
          </p:nvSpPr>
          <p:spPr>
            <a:xfrm>
              <a:off x="7423052" y="5287984"/>
              <a:ext cx="562708" cy="411300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61107E1-2190-406E-9A2A-73F0B627E924}"/>
                </a:ext>
              </a:extLst>
            </p:cNvPr>
            <p:cNvSpPr/>
            <p:nvPr/>
          </p:nvSpPr>
          <p:spPr>
            <a:xfrm>
              <a:off x="5927918" y="5301806"/>
              <a:ext cx="562708" cy="411300"/>
            </a:xfrm>
            <a:prstGeom prst="rect">
              <a:avLst/>
            </a:prstGeom>
            <a:solidFill>
              <a:srgbClr val="F2F2F2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6D12BA0E-BBF0-4144-B3BF-F1B68921C40A}"/>
              </a:ext>
            </a:extLst>
          </p:cNvPr>
          <p:cNvCxnSpPr/>
          <p:nvPr/>
        </p:nvCxnSpPr>
        <p:spPr>
          <a:xfrm flipH="1">
            <a:off x="5867941" y="5429698"/>
            <a:ext cx="104107" cy="1411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5C3D4A41-7A07-4EF8-A446-AD475E845290}"/>
              </a:ext>
            </a:extLst>
          </p:cNvPr>
          <p:cNvCxnSpPr/>
          <p:nvPr/>
        </p:nvCxnSpPr>
        <p:spPr>
          <a:xfrm flipH="1">
            <a:off x="5875048" y="5478213"/>
            <a:ext cx="104107" cy="1411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CF9E2313-9FA9-4BA1-9FF6-937478C94AD8}"/>
              </a:ext>
            </a:extLst>
          </p:cNvPr>
          <p:cNvCxnSpPr/>
          <p:nvPr/>
        </p:nvCxnSpPr>
        <p:spPr>
          <a:xfrm flipH="1">
            <a:off x="7918526" y="5397030"/>
            <a:ext cx="104107" cy="1411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72BFD726-788A-4395-A021-4360F4510964}"/>
              </a:ext>
            </a:extLst>
          </p:cNvPr>
          <p:cNvCxnSpPr/>
          <p:nvPr/>
        </p:nvCxnSpPr>
        <p:spPr>
          <a:xfrm flipH="1">
            <a:off x="7925633" y="5445545"/>
            <a:ext cx="104107" cy="1411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2279932E-389A-4830-A6D2-BF5A7A819918}"/>
              </a:ext>
            </a:extLst>
          </p:cNvPr>
          <p:cNvCxnSpPr>
            <a:cxnSpLocks/>
            <a:endCxn id="122" idx="3"/>
          </p:cNvCxnSpPr>
          <p:nvPr/>
        </p:nvCxnSpPr>
        <p:spPr>
          <a:xfrm>
            <a:off x="6499128" y="5617304"/>
            <a:ext cx="92336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D46EED9-BD08-415B-B86D-60290F2B700D}"/>
              </a:ext>
            </a:extLst>
          </p:cNvPr>
          <p:cNvSpPr/>
          <p:nvPr/>
        </p:nvSpPr>
        <p:spPr>
          <a:xfrm>
            <a:off x="6494328" y="5586653"/>
            <a:ext cx="103163" cy="6411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783B1329-423F-4FF2-BC5A-8B0ED9957644}"/>
              </a:ext>
            </a:extLst>
          </p:cNvPr>
          <p:cNvSpPr/>
          <p:nvPr/>
        </p:nvSpPr>
        <p:spPr>
          <a:xfrm>
            <a:off x="7319333" y="5585245"/>
            <a:ext cx="103163" cy="6411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455EFAEC-DCCE-4408-AA5A-8E0B4F91476C}"/>
              </a:ext>
            </a:extLst>
          </p:cNvPr>
          <p:cNvCxnSpPr>
            <a:cxnSpLocks/>
            <a:stCxn id="122" idx="3"/>
          </p:cNvCxnSpPr>
          <p:nvPr/>
        </p:nvCxnSpPr>
        <p:spPr>
          <a:xfrm>
            <a:off x="7422496" y="5617304"/>
            <a:ext cx="558495" cy="195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CEE040CE-BB50-4FE8-85AE-D251098F4063}"/>
              </a:ext>
            </a:extLst>
          </p:cNvPr>
          <p:cNvCxnSpPr>
            <a:cxnSpLocks/>
          </p:cNvCxnSpPr>
          <p:nvPr/>
        </p:nvCxnSpPr>
        <p:spPr>
          <a:xfrm>
            <a:off x="5931064" y="5614773"/>
            <a:ext cx="558495" cy="195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4FC19881-6795-4145-A08C-A78A4EBBE73F}"/>
              </a:ext>
            </a:extLst>
          </p:cNvPr>
          <p:cNvCxnSpPr>
            <a:cxnSpLocks/>
            <a:endCxn id="129" idx="3"/>
          </p:cNvCxnSpPr>
          <p:nvPr/>
        </p:nvCxnSpPr>
        <p:spPr>
          <a:xfrm>
            <a:off x="6499128" y="5406601"/>
            <a:ext cx="923368" cy="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Rectangle 127">
            <a:extLst>
              <a:ext uri="{FF2B5EF4-FFF2-40B4-BE49-F238E27FC236}">
                <a16:creationId xmlns:a16="http://schemas.microsoft.com/office/drawing/2014/main" id="{11F29DF5-73A1-414F-BC0A-86C8762D99C3}"/>
              </a:ext>
            </a:extLst>
          </p:cNvPr>
          <p:cNvSpPr/>
          <p:nvPr/>
        </p:nvSpPr>
        <p:spPr>
          <a:xfrm>
            <a:off x="6494328" y="5375950"/>
            <a:ext cx="103163" cy="6411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1F3CB402-4F6C-4421-9D30-F1EFA58A6425}"/>
              </a:ext>
            </a:extLst>
          </p:cNvPr>
          <p:cNvSpPr/>
          <p:nvPr/>
        </p:nvSpPr>
        <p:spPr>
          <a:xfrm>
            <a:off x="7319333" y="5374542"/>
            <a:ext cx="103163" cy="6411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7639A3E1-81B4-491D-BCD9-A06B15388694}"/>
              </a:ext>
            </a:extLst>
          </p:cNvPr>
          <p:cNvCxnSpPr>
            <a:cxnSpLocks/>
            <a:stCxn id="129" idx="3"/>
          </p:cNvCxnSpPr>
          <p:nvPr/>
        </p:nvCxnSpPr>
        <p:spPr>
          <a:xfrm>
            <a:off x="7422496" y="5406601"/>
            <a:ext cx="558495" cy="195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C4961757-E8D3-4BDD-B750-CCBA866B7787}"/>
              </a:ext>
            </a:extLst>
          </p:cNvPr>
          <p:cNvCxnSpPr>
            <a:cxnSpLocks/>
          </p:cNvCxnSpPr>
          <p:nvPr/>
        </p:nvCxnSpPr>
        <p:spPr>
          <a:xfrm>
            <a:off x="5931064" y="5404070"/>
            <a:ext cx="558495" cy="1950"/>
          </a:xfrm>
          <a:prstGeom prst="line">
            <a:avLst/>
          </a:prstGeom>
          <a:ln w="349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120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C2DF6AC-1B40-482E-9AA4-20E496B133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48" t="711" r="1203" b="14480"/>
          <a:stretch/>
        </p:blipFill>
        <p:spPr>
          <a:xfrm>
            <a:off x="1174652" y="670560"/>
            <a:ext cx="9842695" cy="545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242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FEF99D-81A4-4E3E-B41D-96FED4F58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485"/>
          <a:stretch/>
        </p:blipFill>
        <p:spPr>
          <a:xfrm>
            <a:off x="3444518" y="944142"/>
            <a:ext cx="5160221" cy="528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276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B67DA3C-764B-4222-BE76-B6E076D03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634" y="1660615"/>
            <a:ext cx="10507379" cy="37421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DA9222-CC94-41C1-9D8D-649DCD3AD7BB}"/>
              </a:ext>
            </a:extLst>
          </p:cNvPr>
          <p:cNvSpPr txBox="1"/>
          <p:nvPr/>
        </p:nvSpPr>
        <p:spPr>
          <a:xfrm>
            <a:off x="2344811" y="5033425"/>
            <a:ext cx="1313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EMBED PLATE c</a:t>
            </a:r>
          </a:p>
          <a:p>
            <a:pPr algn="ctr"/>
            <a:r>
              <a:rPr lang="en-US" sz="1400" dirty="0"/>
              <a:t>(Total 1)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C22C34-1B55-4C2B-A1C7-72D859268990}"/>
              </a:ext>
            </a:extLst>
          </p:cNvPr>
          <p:cNvSpPr txBox="1"/>
          <p:nvPr/>
        </p:nvSpPr>
        <p:spPr>
          <a:xfrm>
            <a:off x="7991200" y="5033424"/>
            <a:ext cx="1332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EMBED PLATE d</a:t>
            </a:r>
          </a:p>
          <a:p>
            <a:pPr algn="ctr"/>
            <a:r>
              <a:rPr lang="en-US" sz="1400" dirty="0"/>
              <a:t>(Total 1)</a:t>
            </a:r>
          </a:p>
        </p:txBody>
      </p:sp>
    </p:spTree>
    <p:extLst>
      <p:ext uri="{BB962C8B-B14F-4D97-AF65-F5344CB8AC3E}">
        <p14:creationId xmlns:p14="http://schemas.microsoft.com/office/powerpoint/2010/main" val="100852105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241C320-0053-45DA-878E-D88C0F8D6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122" y="1042202"/>
            <a:ext cx="10050604" cy="512943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E71040C2-AD98-4D29-98C1-E9E8A0E9E747}"/>
              </a:ext>
            </a:extLst>
          </p:cNvPr>
          <p:cNvCxnSpPr>
            <a:cxnSpLocks/>
          </p:cNvCxnSpPr>
          <p:nvPr/>
        </p:nvCxnSpPr>
        <p:spPr>
          <a:xfrm>
            <a:off x="4012295" y="5677898"/>
            <a:ext cx="475488" cy="47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4B6ED0A-4839-4697-874A-924D91A35692}"/>
              </a:ext>
            </a:extLst>
          </p:cNvPr>
          <p:cNvCxnSpPr/>
          <p:nvPr/>
        </p:nvCxnSpPr>
        <p:spPr>
          <a:xfrm flipH="1" flipV="1">
            <a:off x="4012295" y="5388175"/>
            <a:ext cx="1161288" cy="77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43CA5E3-62CD-4C0C-AFA1-A976C9BFD75F}"/>
              </a:ext>
            </a:extLst>
          </p:cNvPr>
          <p:cNvCxnSpPr/>
          <p:nvPr/>
        </p:nvCxnSpPr>
        <p:spPr>
          <a:xfrm>
            <a:off x="4012295" y="5388175"/>
            <a:ext cx="0" cy="30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F5678C0-DAA9-4895-8BA0-9DAC064521D3}"/>
              </a:ext>
            </a:extLst>
          </p:cNvPr>
          <p:cNvCxnSpPr/>
          <p:nvPr/>
        </p:nvCxnSpPr>
        <p:spPr>
          <a:xfrm>
            <a:off x="4487783" y="6171634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E40336-AC16-4D84-ADFE-83D72C45B14B}"/>
              </a:ext>
            </a:extLst>
          </p:cNvPr>
          <p:cNvCxnSpPr>
            <a:cxnSpLocks/>
          </p:cNvCxnSpPr>
          <p:nvPr/>
        </p:nvCxnSpPr>
        <p:spPr>
          <a:xfrm>
            <a:off x="6096000" y="5781437"/>
            <a:ext cx="475488" cy="475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82F76DA-588C-4390-B75B-C28A00F49688}"/>
              </a:ext>
            </a:extLst>
          </p:cNvPr>
          <p:cNvCxnSpPr/>
          <p:nvPr/>
        </p:nvCxnSpPr>
        <p:spPr>
          <a:xfrm flipH="1" flipV="1">
            <a:off x="6096000" y="5776795"/>
            <a:ext cx="1161288" cy="777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6908A62-EE03-43FC-AF77-318DEDB7EBB4}"/>
              </a:ext>
            </a:extLst>
          </p:cNvPr>
          <p:cNvCxnSpPr/>
          <p:nvPr/>
        </p:nvCxnSpPr>
        <p:spPr>
          <a:xfrm>
            <a:off x="6573815" y="6256925"/>
            <a:ext cx="0" cy="301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D7FA14E-8522-4910-989D-9C07C068746C}"/>
              </a:ext>
            </a:extLst>
          </p:cNvPr>
          <p:cNvCxnSpPr/>
          <p:nvPr/>
        </p:nvCxnSpPr>
        <p:spPr>
          <a:xfrm>
            <a:off x="6571488" y="6558677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7E8C7F7-98AA-48CD-B46D-E49EF8BE4655}"/>
              </a:ext>
            </a:extLst>
          </p:cNvPr>
          <p:cNvCxnSpPr/>
          <p:nvPr/>
        </p:nvCxnSpPr>
        <p:spPr>
          <a:xfrm>
            <a:off x="6571488" y="6256924"/>
            <a:ext cx="685800" cy="3017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26548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F9174A-1E7D-4BBA-8F01-4C75E1D475E3}"/>
              </a:ext>
            </a:extLst>
          </p:cNvPr>
          <p:cNvSpPr txBox="1"/>
          <p:nvPr/>
        </p:nvSpPr>
        <p:spPr>
          <a:xfrm>
            <a:off x="387229" y="283525"/>
            <a:ext cx="26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Load Cases and Reactions</a:t>
            </a:r>
          </a:p>
        </p:txBody>
      </p:sp>
      <p:sp>
        <p:nvSpPr>
          <p:cNvPr id="76" name="Rectangle 10">
            <a:extLst>
              <a:ext uri="{FF2B5EF4-FFF2-40B4-BE49-F238E27FC236}">
                <a16:creationId xmlns:a16="http://schemas.microsoft.com/office/drawing/2014/main" id="{8E72B1C9-6B79-4038-8D5E-749B9EE2A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1623" y="819955"/>
            <a:ext cx="12192000" cy="274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07DD92B-0849-4BD6-86F1-C1D469BCF92B}"/>
              </a:ext>
            </a:extLst>
          </p:cNvPr>
          <p:cNvGrpSpPr/>
          <p:nvPr/>
        </p:nvGrpSpPr>
        <p:grpSpPr>
          <a:xfrm>
            <a:off x="860613" y="1425388"/>
            <a:ext cx="4603912" cy="4487863"/>
            <a:chOff x="860613" y="1425388"/>
            <a:chExt cx="4603912" cy="4487863"/>
          </a:xfrm>
        </p:grpSpPr>
        <p:pic>
          <p:nvPicPr>
            <p:cNvPr id="3081" name="Picture 9">
              <a:extLst>
                <a:ext uri="{FF2B5EF4-FFF2-40B4-BE49-F238E27FC236}">
                  <a16:creationId xmlns:a16="http://schemas.microsoft.com/office/drawing/2014/main" id="{D294B728-2872-4D22-8BD2-26071724A8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6" t="6191"/>
            <a:stretch>
              <a:fillRect/>
            </a:stretch>
          </p:blipFill>
          <p:spPr bwMode="auto">
            <a:xfrm>
              <a:off x="860613" y="1425388"/>
              <a:ext cx="4603912" cy="4378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A44528B-573B-4082-8431-1AF4C97F4DA5}"/>
                </a:ext>
              </a:extLst>
            </p:cNvPr>
            <p:cNvSpPr/>
            <p:nvPr/>
          </p:nvSpPr>
          <p:spPr>
            <a:xfrm>
              <a:off x="2564317" y="4372533"/>
              <a:ext cx="598129" cy="1505974"/>
            </a:xfrm>
            <a:custGeom>
              <a:avLst/>
              <a:gdLst>
                <a:gd name="connsiteX0" fmla="*/ 596490 w 598129"/>
                <a:gd name="connsiteY0" fmla="*/ 0 h 1505974"/>
                <a:gd name="connsiteX1" fmla="*/ 501445 w 598129"/>
                <a:gd name="connsiteY1" fmla="*/ 47523 h 1505974"/>
                <a:gd name="connsiteX2" fmla="*/ 394929 w 598129"/>
                <a:gd name="connsiteY2" fmla="*/ 85213 h 1505974"/>
                <a:gd name="connsiteX3" fmla="*/ 301522 w 598129"/>
                <a:gd name="connsiteY3" fmla="*/ 95045 h 1505974"/>
                <a:gd name="connsiteX4" fmla="*/ 222864 w 598129"/>
                <a:gd name="connsiteY4" fmla="*/ 90129 h 1505974"/>
                <a:gd name="connsiteX5" fmla="*/ 142568 w 598129"/>
                <a:gd name="connsiteY5" fmla="*/ 68826 h 1505974"/>
                <a:gd name="connsiteX6" fmla="*/ 68826 w 598129"/>
                <a:gd name="connsiteY6" fmla="*/ 34413 h 1505974"/>
                <a:gd name="connsiteX7" fmla="*/ 36051 w 598129"/>
                <a:gd name="connsiteY7" fmla="*/ 0 h 1505974"/>
                <a:gd name="connsiteX8" fmla="*/ 0 w 598129"/>
                <a:gd name="connsiteY8" fmla="*/ 0 h 1505974"/>
                <a:gd name="connsiteX9" fmla="*/ 1638 w 598129"/>
                <a:gd name="connsiteY9" fmla="*/ 1499419 h 1505974"/>
                <a:gd name="connsiteX10" fmla="*/ 598129 w 598129"/>
                <a:gd name="connsiteY10" fmla="*/ 1505974 h 1505974"/>
                <a:gd name="connsiteX11" fmla="*/ 596490 w 598129"/>
                <a:gd name="connsiteY11" fmla="*/ 0 h 1505974"/>
                <a:gd name="connsiteX0" fmla="*/ 596490 w 598129"/>
                <a:gd name="connsiteY0" fmla="*/ 0 h 1505974"/>
                <a:gd name="connsiteX1" fmla="*/ 545690 w 598129"/>
                <a:gd name="connsiteY1" fmla="*/ 26219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11470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129" h="1505974">
                  <a:moveTo>
                    <a:pt x="596490" y="0"/>
                  </a:moveTo>
                  <a:lnTo>
                    <a:pt x="557161" y="4915"/>
                  </a:lnTo>
                  <a:cubicBezTo>
                    <a:pt x="541320" y="12835"/>
                    <a:pt x="528484" y="34140"/>
                    <a:pt x="501445" y="47523"/>
                  </a:cubicBezTo>
                  <a:cubicBezTo>
                    <a:pt x="474406" y="60906"/>
                    <a:pt x="426065" y="81936"/>
                    <a:pt x="394929" y="85213"/>
                  </a:cubicBezTo>
                  <a:lnTo>
                    <a:pt x="301522" y="95045"/>
                  </a:lnTo>
                  <a:cubicBezTo>
                    <a:pt x="272845" y="95864"/>
                    <a:pt x="249629" y="97230"/>
                    <a:pt x="222864" y="90129"/>
                  </a:cubicBezTo>
                  <a:lnTo>
                    <a:pt x="142568" y="68826"/>
                  </a:lnTo>
                  <a:cubicBezTo>
                    <a:pt x="116895" y="59540"/>
                    <a:pt x="79751" y="45884"/>
                    <a:pt x="68826" y="34413"/>
                  </a:cubicBezTo>
                  <a:lnTo>
                    <a:pt x="36051" y="0"/>
                  </a:lnTo>
                  <a:lnTo>
                    <a:pt x="0" y="0"/>
                  </a:lnTo>
                  <a:lnTo>
                    <a:pt x="1638" y="1499419"/>
                  </a:lnTo>
                  <a:lnTo>
                    <a:pt x="598129" y="1505974"/>
                  </a:lnTo>
                  <a:cubicBezTo>
                    <a:pt x="597583" y="1003983"/>
                    <a:pt x="597036" y="501991"/>
                    <a:pt x="5964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629707C2-312B-42E6-864E-C9378700B933}"/>
                </a:ext>
              </a:extLst>
            </p:cNvPr>
            <p:cNvSpPr/>
            <p:nvPr/>
          </p:nvSpPr>
          <p:spPr>
            <a:xfrm>
              <a:off x="2527114" y="4311463"/>
              <a:ext cx="674688" cy="1601788"/>
            </a:xfrm>
            <a:custGeom>
              <a:avLst/>
              <a:gdLst>
                <a:gd name="connsiteX0" fmla="*/ 71438 w 674688"/>
                <a:gd name="connsiteY0" fmla="*/ 57150 h 1601788"/>
                <a:gd name="connsiteX1" fmla="*/ 74613 w 674688"/>
                <a:gd name="connsiteY1" fmla="*/ 193675 h 1601788"/>
                <a:gd name="connsiteX2" fmla="*/ 596900 w 674688"/>
                <a:gd name="connsiteY2" fmla="*/ 184150 h 1601788"/>
                <a:gd name="connsiteX3" fmla="*/ 604838 w 674688"/>
                <a:gd name="connsiteY3" fmla="*/ 47625 h 1601788"/>
                <a:gd name="connsiteX4" fmla="*/ 665163 w 674688"/>
                <a:gd name="connsiteY4" fmla="*/ 42863 h 1601788"/>
                <a:gd name="connsiteX5" fmla="*/ 674688 w 674688"/>
                <a:gd name="connsiteY5" fmla="*/ 1601788 h 1601788"/>
                <a:gd name="connsiteX6" fmla="*/ 0 w 674688"/>
                <a:gd name="connsiteY6" fmla="*/ 1590675 h 1601788"/>
                <a:gd name="connsiteX7" fmla="*/ 12700 w 674688"/>
                <a:gd name="connsiteY7" fmla="*/ 0 h 1601788"/>
                <a:gd name="connsiteX8" fmla="*/ 71438 w 674688"/>
                <a:gd name="connsiteY8" fmla="*/ 57150 h 160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4688" h="1601788">
                  <a:moveTo>
                    <a:pt x="71438" y="57150"/>
                  </a:moveTo>
                  <a:cubicBezTo>
                    <a:pt x="72496" y="102658"/>
                    <a:pt x="73555" y="148167"/>
                    <a:pt x="74613" y="193675"/>
                  </a:cubicBezTo>
                  <a:lnTo>
                    <a:pt x="596900" y="184150"/>
                  </a:lnTo>
                  <a:lnTo>
                    <a:pt x="604838" y="47625"/>
                  </a:lnTo>
                  <a:lnTo>
                    <a:pt x="665163" y="42863"/>
                  </a:lnTo>
                  <a:lnTo>
                    <a:pt x="674688" y="1601788"/>
                  </a:lnTo>
                  <a:lnTo>
                    <a:pt x="0" y="1590675"/>
                  </a:lnTo>
                  <a:lnTo>
                    <a:pt x="12700" y="0"/>
                  </a:lnTo>
                  <a:lnTo>
                    <a:pt x="71438" y="571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4942942A-B530-4F01-B427-C67A3F4C1233}"/>
                </a:ext>
              </a:extLst>
            </p:cNvPr>
            <p:cNvSpPr/>
            <p:nvPr/>
          </p:nvSpPr>
          <p:spPr>
            <a:xfrm>
              <a:off x="1508715" y="3912544"/>
              <a:ext cx="598129" cy="1505974"/>
            </a:xfrm>
            <a:custGeom>
              <a:avLst/>
              <a:gdLst>
                <a:gd name="connsiteX0" fmla="*/ 596490 w 598129"/>
                <a:gd name="connsiteY0" fmla="*/ 0 h 1505974"/>
                <a:gd name="connsiteX1" fmla="*/ 501445 w 598129"/>
                <a:gd name="connsiteY1" fmla="*/ 47523 h 1505974"/>
                <a:gd name="connsiteX2" fmla="*/ 394929 w 598129"/>
                <a:gd name="connsiteY2" fmla="*/ 85213 h 1505974"/>
                <a:gd name="connsiteX3" fmla="*/ 301522 w 598129"/>
                <a:gd name="connsiteY3" fmla="*/ 95045 h 1505974"/>
                <a:gd name="connsiteX4" fmla="*/ 222864 w 598129"/>
                <a:gd name="connsiteY4" fmla="*/ 90129 h 1505974"/>
                <a:gd name="connsiteX5" fmla="*/ 142568 w 598129"/>
                <a:gd name="connsiteY5" fmla="*/ 68826 h 1505974"/>
                <a:gd name="connsiteX6" fmla="*/ 68826 w 598129"/>
                <a:gd name="connsiteY6" fmla="*/ 34413 h 1505974"/>
                <a:gd name="connsiteX7" fmla="*/ 36051 w 598129"/>
                <a:gd name="connsiteY7" fmla="*/ 0 h 1505974"/>
                <a:gd name="connsiteX8" fmla="*/ 0 w 598129"/>
                <a:gd name="connsiteY8" fmla="*/ 0 h 1505974"/>
                <a:gd name="connsiteX9" fmla="*/ 1638 w 598129"/>
                <a:gd name="connsiteY9" fmla="*/ 1499419 h 1505974"/>
                <a:gd name="connsiteX10" fmla="*/ 598129 w 598129"/>
                <a:gd name="connsiteY10" fmla="*/ 1505974 h 1505974"/>
                <a:gd name="connsiteX11" fmla="*/ 596490 w 598129"/>
                <a:gd name="connsiteY11" fmla="*/ 0 h 1505974"/>
                <a:gd name="connsiteX0" fmla="*/ 596490 w 598129"/>
                <a:gd name="connsiteY0" fmla="*/ 0 h 1505974"/>
                <a:gd name="connsiteX1" fmla="*/ 545690 w 598129"/>
                <a:gd name="connsiteY1" fmla="*/ 26219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11470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129" h="1505974">
                  <a:moveTo>
                    <a:pt x="596490" y="0"/>
                  </a:moveTo>
                  <a:lnTo>
                    <a:pt x="557161" y="4915"/>
                  </a:lnTo>
                  <a:cubicBezTo>
                    <a:pt x="541320" y="12835"/>
                    <a:pt x="528484" y="34140"/>
                    <a:pt x="501445" y="47523"/>
                  </a:cubicBezTo>
                  <a:cubicBezTo>
                    <a:pt x="474406" y="60906"/>
                    <a:pt x="426065" y="81936"/>
                    <a:pt x="394929" y="85213"/>
                  </a:cubicBezTo>
                  <a:lnTo>
                    <a:pt x="301522" y="95045"/>
                  </a:lnTo>
                  <a:cubicBezTo>
                    <a:pt x="272845" y="95864"/>
                    <a:pt x="249629" y="97230"/>
                    <a:pt x="222864" y="90129"/>
                  </a:cubicBezTo>
                  <a:lnTo>
                    <a:pt x="142568" y="68826"/>
                  </a:lnTo>
                  <a:cubicBezTo>
                    <a:pt x="116895" y="59540"/>
                    <a:pt x="79751" y="45884"/>
                    <a:pt x="68826" y="34413"/>
                  </a:cubicBezTo>
                  <a:lnTo>
                    <a:pt x="36051" y="0"/>
                  </a:lnTo>
                  <a:lnTo>
                    <a:pt x="0" y="0"/>
                  </a:lnTo>
                  <a:lnTo>
                    <a:pt x="1638" y="1499419"/>
                  </a:lnTo>
                  <a:lnTo>
                    <a:pt x="598129" y="1505974"/>
                  </a:lnTo>
                  <a:cubicBezTo>
                    <a:pt x="597583" y="1003983"/>
                    <a:pt x="597036" y="501991"/>
                    <a:pt x="5964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1E9871FC-B3A6-4A96-98FD-91F84FCD5BE8}"/>
                </a:ext>
              </a:extLst>
            </p:cNvPr>
            <p:cNvSpPr/>
            <p:nvPr/>
          </p:nvSpPr>
          <p:spPr>
            <a:xfrm>
              <a:off x="1471512" y="3851474"/>
              <a:ext cx="674688" cy="1601788"/>
            </a:xfrm>
            <a:custGeom>
              <a:avLst/>
              <a:gdLst>
                <a:gd name="connsiteX0" fmla="*/ 71438 w 674688"/>
                <a:gd name="connsiteY0" fmla="*/ 57150 h 1601788"/>
                <a:gd name="connsiteX1" fmla="*/ 74613 w 674688"/>
                <a:gd name="connsiteY1" fmla="*/ 193675 h 1601788"/>
                <a:gd name="connsiteX2" fmla="*/ 596900 w 674688"/>
                <a:gd name="connsiteY2" fmla="*/ 184150 h 1601788"/>
                <a:gd name="connsiteX3" fmla="*/ 604838 w 674688"/>
                <a:gd name="connsiteY3" fmla="*/ 47625 h 1601788"/>
                <a:gd name="connsiteX4" fmla="*/ 665163 w 674688"/>
                <a:gd name="connsiteY4" fmla="*/ 42863 h 1601788"/>
                <a:gd name="connsiteX5" fmla="*/ 674688 w 674688"/>
                <a:gd name="connsiteY5" fmla="*/ 1601788 h 1601788"/>
                <a:gd name="connsiteX6" fmla="*/ 0 w 674688"/>
                <a:gd name="connsiteY6" fmla="*/ 1590675 h 1601788"/>
                <a:gd name="connsiteX7" fmla="*/ 12700 w 674688"/>
                <a:gd name="connsiteY7" fmla="*/ 0 h 1601788"/>
                <a:gd name="connsiteX8" fmla="*/ 71438 w 674688"/>
                <a:gd name="connsiteY8" fmla="*/ 57150 h 160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4688" h="1601788">
                  <a:moveTo>
                    <a:pt x="71438" y="57150"/>
                  </a:moveTo>
                  <a:cubicBezTo>
                    <a:pt x="72496" y="102658"/>
                    <a:pt x="73555" y="148167"/>
                    <a:pt x="74613" y="193675"/>
                  </a:cubicBezTo>
                  <a:lnTo>
                    <a:pt x="596900" y="184150"/>
                  </a:lnTo>
                  <a:lnTo>
                    <a:pt x="604838" y="47625"/>
                  </a:lnTo>
                  <a:lnTo>
                    <a:pt x="665163" y="42863"/>
                  </a:lnTo>
                  <a:lnTo>
                    <a:pt x="674688" y="1601788"/>
                  </a:lnTo>
                  <a:lnTo>
                    <a:pt x="0" y="1590675"/>
                  </a:lnTo>
                  <a:lnTo>
                    <a:pt x="12700" y="0"/>
                  </a:lnTo>
                  <a:lnTo>
                    <a:pt x="71438" y="571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0176991-33E4-49CF-9369-F6A820135507}"/>
              </a:ext>
            </a:extLst>
          </p:cNvPr>
          <p:cNvGrpSpPr/>
          <p:nvPr/>
        </p:nvGrpSpPr>
        <p:grpSpPr>
          <a:xfrm>
            <a:off x="6096000" y="1425388"/>
            <a:ext cx="4603912" cy="4487863"/>
            <a:chOff x="860613" y="1425388"/>
            <a:chExt cx="4603912" cy="4487863"/>
          </a:xfrm>
        </p:grpSpPr>
        <p:pic>
          <p:nvPicPr>
            <p:cNvPr id="16" name="Picture 9">
              <a:extLst>
                <a:ext uri="{FF2B5EF4-FFF2-40B4-BE49-F238E27FC236}">
                  <a16:creationId xmlns:a16="http://schemas.microsoft.com/office/drawing/2014/main" id="{16B07164-EF6C-4636-99EF-715F1306D7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r:link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946" t="6191"/>
            <a:stretch>
              <a:fillRect/>
            </a:stretch>
          </p:blipFill>
          <p:spPr bwMode="auto">
            <a:xfrm>
              <a:off x="860613" y="1425388"/>
              <a:ext cx="4603912" cy="43788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F67061D-C4E5-483D-BFDA-19F676FE56AE}"/>
                </a:ext>
              </a:extLst>
            </p:cNvPr>
            <p:cNvSpPr/>
            <p:nvPr/>
          </p:nvSpPr>
          <p:spPr>
            <a:xfrm>
              <a:off x="2564317" y="4372533"/>
              <a:ext cx="598129" cy="1505974"/>
            </a:xfrm>
            <a:custGeom>
              <a:avLst/>
              <a:gdLst>
                <a:gd name="connsiteX0" fmla="*/ 596490 w 598129"/>
                <a:gd name="connsiteY0" fmla="*/ 0 h 1505974"/>
                <a:gd name="connsiteX1" fmla="*/ 501445 w 598129"/>
                <a:gd name="connsiteY1" fmla="*/ 47523 h 1505974"/>
                <a:gd name="connsiteX2" fmla="*/ 394929 w 598129"/>
                <a:gd name="connsiteY2" fmla="*/ 85213 h 1505974"/>
                <a:gd name="connsiteX3" fmla="*/ 301522 w 598129"/>
                <a:gd name="connsiteY3" fmla="*/ 95045 h 1505974"/>
                <a:gd name="connsiteX4" fmla="*/ 222864 w 598129"/>
                <a:gd name="connsiteY4" fmla="*/ 90129 h 1505974"/>
                <a:gd name="connsiteX5" fmla="*/ 142568 w 598129"/>
                <a:gd name="connsiteY5" fmla="*/ 68826 h 1505974"/>
                <a:gd name="connsiteX6" fmla="*/ 68826 w 598129"/>
                <a:gd name="connsiteY6" fmla="*/ 34413 h 1505974"/>
                <a:gd name="connsiteX7" fmla="*/ 36051 w 598129"/>
                <a:gd name="connsiteY7" fmla="*/ 0 h 1505974"/>
                <a:gd name="connsiteX8" fmla="*/ 0 w 598129"/>
                <a:gd name="connsiteY8" fmla="*/ 0 h 1505974"/>
                <a:gd name="connsiteX9" fmla="*/ 1638 w 598129"/>
                <a:gd name="connsiteY9" fmla="*/ 1499419 h 1505974"/>
                <a:gd name="connsiteX10" fmla="*/ 598129 w 598129"/>
                <a:gd name="connsiteY10" fmla="*/ 1505974 h 1505974"/>
                <a:gd name="connsiteX11" fmla="*/ 596490 w 598129"/>
                <a:gd name="connsiteY11" fmla="*/ 0 h 1505974"/>
                <a:gd name="connsiteX0" fmla="*/ 596490 w 598129"/>
                <a:gd name="connsiteY0" fmla="*/ 0 h 1505974"/>
                <a:gd name="connsiteX1" fmla="*/ 545690 w 598129"/>
                <a:gd name="connsiteY1" fmla="*/ 26219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11470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129" h="1505974">
                  <a:moveTo>
                    <a:pt x="596490" y="0"/>
                  </a:moveTo>
                  <a:lnTo>
                    <a:pt x="557161" y="4915"/>
                  </a:lnTo>
                  <a:cubicBezTo>
                    <a:pt x="541320" y="12835"/>
                    <a:pt x="528484" y="34140"/>
                    <a:pt x="501445" y="47523"/>
                  </a:cubicBezTo>
                  <a:cubicBezTo>
                    <a:pt x="474406" y="60906"/>
                    <a:pt x="426065" y="81936"/>
                    <a:pt x="394929" y="85213"/>
                  </a:cubicBezTo>
                  <a:lnTo>
                    <a:pt x="301522" y="95045"/>
                  </a:lnTo>
                  <a:cubicBezTo>
                    <a:pt x="272845" y="95864"/>
                    <a:pt x="249629" y="97230"/>
                    <a:pt x="222864" y="90129"/>
                  </a:cubicBezTo>
                  <a:lnTo>
                    <a:pt x="142568" y="68826"/>
                  </a:lnTo>
                  <a:cubicBezTo>
                    <a:pt x="116895" y="59540"/>
                    <a:pt x="79751" y="45884"/>
                    <a:pt x="68826" y="34413"/>
                  </a:cubicBezTo>
                  <a:lnTo>
                    <a:pt x="36051" y="0"/>
                  </a:lnTo>
                  <a:lnTo>
                    <a:pt x="0" y="0"/>
                  </a:lnTo>
                  <a:lnTo>
                    <a:pt x="1638" y="1499419"/>
                  </a:lnTo>
                  <a:lnTo>
                    <a:pt x="598129" y="1505974"/>
                  </a:lnTo>
                  <a:cubicBezTo>
                    <a:pt x="597583" y="1003983"/>
                    <a:pt x="597036" y="501991"/>
                    <a:pt x="5964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F071826-A45E-4E61-9F6C-B0C8D12F44C7}"/>
                </a:ext>
              </a:extLst>
            </p:cNvPr>
            <p:cNvSpPr/>
            <p:nvPr/>
          </p:nvSpPr>
          <p:spPr>
            <a:xfrm>
              <a:off x="2527114" y="4311463"/>
              <a:ext cx="674688" cy="1601788"/>
            </a:xfrm>
            <a:custGeom>
              <a:avLst/>
              <a:gdLst>
                <a:gd name="connsiteX0" fmla="*/ 71438 w 674688"/>
                <a:gd name="connsiteY0" fmla="*/ 57150 h 1601788"/>
                <a:gd name="connsiteX1" fmla="*/ 74613 w 674688"/>
                <a:gd name="connsiteY1" fmla="*/ 193675 h 1601788"/>
                <a:gd name="connsiteX2" fmla="*/ 596900 w 674688"/>
                <a:gd name="connsiteY2" fmla="*/ 184150 h 1601788"/>
                <a:gd name="connsiteX3" fmla="*/ 604838 w 674688"/>
                <a:gd name="connsiteY3" fmla="*/ 47625 h 1601788"/>
                <a:gd name="connsiteX4" fmla="*/ 665163 w 674688"/>
                <a:gd name="connsiteY4" fmla="*/ 42863 h 1601788"/>
                <a:gd name="connsiteX5" fmla="*/ 674688 w 674688"/>
                <a:gd name="connsiteY5" fmla="*/ 1601788 h 1601788"/>
                <a:gd name="connsiteX6" fmla="*/ 0 w 674688"/>
                <a:gd name="connsiteY6" fmla="*/ 1590675 h 1601788"/>
                <a:gd name="connsiteX7" fmla="*/ 12700 w 674688"/>
                <a:gd name="connsiteY7" fmla="*/ 0 h 1601788"/>
                <a:gd name="connsiteX8" fmla="*/ 71438 w 674688"/>
                <a:gd name="connsiteY8" fmla="*/ 57150 h 160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4688" h="1601788">
                  <a:moveTo>
                    <a:pt x="71438" y="57150"/>
                  </a:moveTo>
                  <a:cubicBezTo>
                    <a:pt x="72496" y="102658"/>
                    <a:pt x="73555" y="148167"/>
                    <a:pt x="74613" y="193675"/>
                  </a:cubicBezTo>
                  <a:lnTo>
                    <a:pt x="596900" y="184150"/>
                  </a:lnTo>
                  <a:lnTo>
                    <a:pt x="604838" y="47625"/>
                  </a:lnTo>
                  <a:lnTo>
                    <a:pt x="665163" y="42863"/>
                  </a:lnTo>
                  <a:lnTo>
                    <a:pt x="674688" y="1601788"/>
                  </a:lnTo>
                  <a:lnTo>
                    <a:pt x="0" y="1590675"/>
                  </a:lnTo>
                  <a:lnTo>
                    <a:pt x="12700" y="0"/>
                  </a:lnTo>
                  <a:lnTo>
                    <a:pt x="71438" y="571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F5525C2-E706-4795-908D-3F02CA8CE98A}"/>
                </a:ext>
              </a:extLst>
            </p:cNvPr>
            <p:cNvSpPr/>
            <p:nvPr/>
          </p:nvSpPr>
          <p:spPr>
            <a:xfrm>
              <a:off x="1508715" y="3912544"/>
              <a:ext cx="598129" cy="1505974"/>
            </a:xfrm>
            <a:custGeom>
              <a:avLst/>
              <a:gdLst>
                <a:gd name="connsiteX0" fmla="*/ 596490 w 598129"/>
                <a:gd name="connsiteY0" fmla="*/ 0 h 1505974"/>
                <a:gd name="connsiteX1" fmla="*/ 501445 w 598129"/>
                <a:gd name="connsiteY1" fmla="*/ 47523 h 1505974"/>
                <a:gd name="connsiteX2" fmla="*/ 394929 w 598129"/>
                <a:gd name="connsiteY2" fmla="*/ 85213 h 1505974"/>
                <a:gd name="connsiteX3" fmla="*/ 301522 w 598129"/>
                <a:gd name="connsiteY3" fmla="*/ 95045 h 1505974"/>
                <a:gd name="connsiteX4" fmla="*/ 222864 w 598129"/>
                <a:gd name="connsiteY4" fmla="*/ 90129 h 1505974"/>
                <a:gd name="connsiteX5" fmla="*/ 142568 w 598129"/>
                <a:gd name="connsiteY5" fmla="*/ 68826 h 1505974"/>
                <a:gd name="connsiteX6" fmla="*/ 68826 w 598129"/>
                <a:gd name="connsiteY6" fmla="*/ 34413 h 1505974"/>
                <a:gd name="connsiteX7" fmla="*/ 36051 w 598129"/>
                <a:gd name="connsiteY7" fmla="*/ 0 h 1505974"/>
                <a:gd name="connsiteX8" fmla="*/ 0 w 598129"/>
                <a:gd name="connsiteY8" fmla="*/ 0 h 1505974"/>
                <a:gd name="connsiteX9" fmla="*/ 1638 w 598129"/>
                <a:gd name="connsiteY9" fmla="*/ 1499419 h 1505974"/>
                <a:gd name="connsiteX10" fmla="*/ 598129 w 598129"/>
                <a:gd name="connsiteY10" fmla="*/ 1505974 h 1505974"/>
                <a:gd name="connsiteX11" fmla="*/ 596490 w 598129"/>
                <a:gd name="connsiteY11" fmla="*/ 0 h 1505974"/>
                <a:gd name="connsiteX0" fmla="*/ 596490 w 598129"/>
                <a:gd name="connsiteY0" fmla="*/ 0 h 1505974"/>
                <a:gd name="connsiteX1" fmla="*/ 545690 w 598129"/>
                <a:gd name="connsiteY1" fmla="*/ 26219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11470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  <a:gd name="connsiteX0" fmla="*/ 596490 w 598129"/>
                <a:gd name="connsiteY0" fmla="*/ 0 h 1505974"/>
                <a:gd name="connsiteX1" fmla="*/ 557161 w 598129"/>
                <a:gd name="connsiteY1" fmla="*/ 4915 h 1505974"/>
                <a:gd name="connsiteX2" fmla="*/ 501445 w 598129"/>
                <a:gd name="connsiteY2" fmla="*/ 47523 h 1505974"/>
                <a:gd name="connsiteX3" fmla="*/ 394929 w 598129"/>
                <a:gd name="connsiteY3" fmla="*/ 85213 h 1505974"/>
                <a:gd name="connsiteX4" fmla="*/ 301522 w 598129"/>
                <a:gd name="connsiteY4" fmla="*/ 95045 h 1505974"/>
                <a:gd name="connsiteX5" fmla="*/ 222864 w 598129"/>
                <a:gd name="connsiteY5" fmla="*/ 90129 h 1505974"/>
                <a:gd name="connsiteX6" fmla="*/ 142568 w 598129"/>
                <a:gd name="connsiteY6" fmla="*/ 68826 h 1505974"/>
                <a:gd name="connsiteX7" fmla="*/ 68826 w 598129"/>
                <a:gd name="connsiteY7" fmla="*/ 34413 h 1505974"/>
                <a:gd name="connsiteX8" fmla="*/ 36051 w 598129"/>
                <a:gd name="connsiteY8" fmla="*/ 0 h 1505974"/>
                <a:gd name="connsiteX9" fmla="*/ 0 w 598129"/>
                <a:gd name="connsiteY9" fmla="*/ 0 h 1505974"/>
                <a:gd name="connsiteX10" fmla="*/ 1638 w 598129"/>
                <a:gd name="connsiteY10" fmla="*/ 1499419 h 1505974"/>
                <a:gd name="connsiteX11" fmla="*/ 598129 w 598129"/>
                <a:gd name="connsiteY11" fmla="*/ 1505974 h 1505974"/>
                <a:gd name="connsiteX12" fmla="*/ 596490 w 598129"/>
                <a:gd name="connsiteY12" fmla="*/ 0 h 1505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129" h="1505974">
                  <a:moveTo>
                    <a:pt x="596490" y="0"/>
                  </a:moveTo>
                  <a:lnTo>
                    <a:pt x="557161" y="4915"/>
                  </a:lnTo>
                  <a:cubicBezTo>
                    <a:pt x="541320" y="12835"/>
                    <a:pt x="528484" y="34140"/>
                    <a:pt x="501445" y="47523"/>
                  </a:cubicBezTo>
                  <a:cubicBezTo>
                    <a:pt x="474406" y="60906"/>
                    <a:pt x="426065" y="81936"/>
                    <a:pt x="394929" y="85213"/>
                  </a:cubicBezTo>
                  <a:lnTo>
                    <a:pt x="301522" y="95045"/>
                  </a:lnTo>
                  <a:cubicBezTo>
                    <a:pt x="272845" y="95864"/>
                    <a:pt x="249629" y="97230"/>
                    <a:pt x="222864" y="90129"/>
                  </a:cubicBezTo>
                  <a:lnTo>
                    <a:pt x="142568" y="68826"/>
                  </a:lnTo>
                  <a:cubicBezTo>
                    <a:pt x="116895" y="59540"/>
                    <a:pt x="79751" y="45884"/>
                    <a:pt x="68826" y="34413"/>
                  </a:cubicBezTo>
                  <a:lnTo>
                    <a:pt x="36051" y="0"/>
                  </a:lnTo>
                  <a:lnTo>
                    <a:pt x="0" y="0"/>
                  </a:lnTo>
                  <a:lnTo>
                    <a:pt x="1638" y="1499419"/>
                  </a:lnTo>
                  <a:lnTo>
                    <a:pt x="598129" y="1505974"/>
                  </a:lnTo>
                  <a:cubicBezTo>
                    <a:pt x="597583" y="1003983"/>
                    <a:pt x="597036" y="501991"/>
                    <a:pt x="596490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E6C41DB-4F94-4C14-A4E1-7B0F0B4FB163}"/>
                </a:ext>
              </a:extLst>
            </p:cNvPr>
            <p:cNvSpPr/>
            <p:nvPr/>
          </p:nvSpPr>
          <p:spPr>
            <a:xfrm>
              <a:off x="1471512" y="3851474"/>
              <a:ext cx="674688" cy="1601788"/>
            </a:xfrm>
            <a:custGeom>
              <a:avLst/>
              <a:gdLst>
                <a:gd name="connsiteX0" fmla="*/ 71438 w 674688"/>
                <a:gd name="connsiteY0" fmla="*/ 57150 h 1601788"/>
                <a:gd name="connsiteX1" fmla="*/ 74613 w 674688"/>
                <a:gd name="connsiteY1" fmla="*/ 193675 h 1601788"/>
                <a:gd name="connsiteX2" fmla="*/ 596900 w 674688"/>
                <a:gd name="connsiteY2" fmla="*/ 184150 h 1601788"/>
                <a:gd name="connsiteX3" fmla="*/ 604838 w 674688"/>
                <a:gd name="connsiteY3" fmla="*/ 47625 h 1601788"/>
                <a:gd name="connsiteX4" fmla="*/ 665163 w 674688"/>
                <a:gd name="connsiteY4" fmla="*/ 42863 h 1601788"/>
                <a:gd name="connsiteX5" fmla="*/ 674688 w 674688"/>
                <a:gd name="connsiteY5" fmla="*/ 1601788 h 1601788"/>
                <a:gd name="connsiteX6" fmla="*/ 0 w 674688"/>
                <a:gd name="connsiteY6" fmla="*/ 1590675 h 1601788"/>
                <a:gd name="connsiteX7" fmla="*/ 12700 w 674688"/>
                <a:gd name="connsiteY7" fmla="*/ 0 h 1601788"/>
                <a:gd name="connsiteX8" fmla="*/ 71438 w 674688"/>
                <a:gd name="connsiteY8" fmla="*/ 57150 h 160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4688" h="1601788">
                  <a:moveTo>
                    <a:pt x="71438" y="57150"/>
                  </a:moveTo>
                  <a:cubicBezTo>
                    <a:pt x="72496" y="102658"/>
                    <a:pt x="73555" y="148167"/>
                    <a:pt x="74613" y="193675"/>
                  </a:cubicBezTo>
                  <a:lnTo>
                    <a:pt x="596900" y="184150"/>
                  </a:lnTo>
                  <a:lnTo>
                    <a:pt x="604838" y="47625"/>
                  </a:lnTo>
                  <a:lnTo>
                    <a:pt x="665163" y="42863"/>
                  </a:lnTo>
                  <a:lnTo>
                    <a:pt x="674688" y="1601788"/>
                  </a:lnTo>
                  <a:lnTo>
                    <a:pt x="0" y="1590675"/>
                  </a:lnTo>
                  <a:lnTo>
                    <a:pt x="12700" y="0"/>
                  </a:lnTo>
                  <a:lnTo>
                    <a:pt x="71438" y="5715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71EB58-EE73-4662-A0BA-602F3EBA26BC}"/>
              </a:ext>
            </a:extLst>
          </p:cNvPr>
          <p:cNvCxnSpPr/>
          <p:nvPr/>
        </p:nvCxnSpPr>
        <p:spPr>
          <a:xfrm>
            <a:off x="3369982" y="5221851"/>
            <a:ext cx="0" cy="44375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1F2D8E6-9C99-4294-941E-03A2EDAE3860}"/>
              </a:ext>
            </a:extLst>
          </p:cNvPr>
          <p:cNvCxnSpPr>
            <a:cxnSpLocks/>
          </p:cNvCxnSpPr>
          <p:nvPr/>
        </p:nvCxnSpPr>
        <p:spPr>
          <a:xfrm>
            <a:off x="4387226" y="4898437"/>
            <a:ext cx="0" cy="38268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0639EA5-2830-4666-BE02-14D2C8F0F4D2}"/>
              </a:ext>
            </a:extLst>
          </p:cNvPr>
          <p:cNvCxnSpPr/>
          <p:nvPr/>
        </p:nvCxnSpPr>
        <p:spPr>
          <a:xfrm flipV="1">
            <a:off x="2868706" y="4504118"/>
            <a:ext cx="0" cy="847811"/>
          </a:xfrm>
          <a:prstGeom prst="straightConnector1">
            <a:avLst/>
          </a:prstGeom>
          <a:ln w="53975">
            <a:solidFill>
              <a:srgbClr val="3838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28F65F-D40C-419C-BC1C-4E7912DC4455}"/>
              </a:ext>
            </a:extLst>
          </p:cNvPr>
          <p:cNvCxnSpPr>
            <a:cxnSpLocks/>
          </p:cNvCxnSpPr>
          <p:nvPr/>
        </p:nvCxnSpPr>
        <p:spPr>
          <a:xfrm flipV="1">
            <a:off x="1808630" y="4048218"/>
            <a:ext cx="0" cy="629771"/>
          </a:xfrm>
          <a:prstGeom prst="straightConnector1">
            <a:avLst/>
          </a:prstGeom>
          <a:ln w="539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EFAE238A-7D5E-4098-991E-D2924B6C9790}"/>
              </a:ext>
            </a:extLst>
          </p:cNvPr>
          <p:cNvCxnSpPr/>
          <p:nvPr/>
        </p:nvCxnSpPr>
        <p:spPr>
          <a:xfrm flipV="1">
            <a:off x="8075706" y="4504118"/>
            <a:ext cx="0" cy="847811"/>
          </a:xfrm>
          <a:prstGeom prst="straightConnector1">
            <a:avLst/>
          </a:prstGeom>
          <a:ln w="53975">
            <a:solidFill>
              <a:srgbClr val="3838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EFF1E23-35AA-412C-8F86-1D933AD17DFB}"/>
              </a:ext>
            </a:extLst>
          </p:cNvPr>
          <p:cNvCxnSpPr>
            <a:cxnSpLocks/>
          </p:cNvCxnSpPr>
          <p:nvPr/>
        </p:nvCxnSpPr>
        <p:spPr>
          <a:xfrm flipV="1">
            <a:off x="7015630" y="4048218"/>
            <a:ext cx="0" cy="629771"/>
          </a:xfrm>
          <a:prstGeom prst="straightConnector1">
            <a:avLst/>
          </a:prstGeom>
          <a:ln w="53975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75528E9-A406-488B-8237-92EB8FD81822}"/>
              </a:ext>
            </a:extLst>
          </p:cNvPr>
          <p:cNvCxnSpPr/>
          <p:nvPr/>
        </p:nvCxnSpPr>
        <p:spPr>
          <a:xfrm>
            <a:off x="9347449" y="4760259"/>
            <a:ext cx="0" cy="44375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5732F28-5B89-4E20-BED5-C92F2FC9A566}"/>
              </a:ext>
            </a:extLst>
          </p:cNvPr>
          <p:cNvCxnSpPr>
            <a:cxnSpLocks/>
          </p:cNvCxnSpPr>
          <p:nvPr/>
        </p:nvCxnSpPr>
        <p:spPr>
          <a:xfrm>
            <a:off x="10474761" y="4372533"/>
            <a:ext cx="0" cy="382683"/>
          </a:xfrm>
          <a:prstGeom prst="straightConnector1">
            <a:avLst/>
          </a:prstGeom>
          <a:ln w="476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52EA6E6-82EF-45E0-B671-00813499DDE5}"/>
              </a:ext>
            </a:extLst>
          </p:cNvPr>
          <p:cNvCxnSpPr>
            <a:cxnSpLocks/>
          </p:cNvCxnSpPr>
          <p:nvPr/>
        </p:nvCxnSpPr>
        <p:spPr>
          <a:xfrm>
            <a:off x="3369733" y="4311463"/>
            <a:ext cx="0" cy="8925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965011D-DCC6-4E44-ADE8-1B7357F47821}"/>
              </a:ext>
            </a:extLst>
          </p:cNvPr>
          <p:cNvCxnSpPr>
            <a:cxnSpLocks/>
          </p:cNvCxnSpPr>
          <p:nvPr/>
        </p:nvCxnSpPr>
        <p:spPr>
          <a:xfrm>
            <a:off x="4385733" y="3912544"/>
            <a:ext cx="0" cy="9266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FA9BBA2A-0BC8-42A3-A4C3-C3190B6E672D}"/>
              </a:ext>
            </a:extLst>
          </p:cNvPr>
          <p:cNvCxnSpPr>
            <a:cxnSpLocks/>
          </p:cNvCxnSpPr>
          <p:nvPr/>
        </p:nvCxnSpPr>
        <p:spPr>
          <a:xfrm flipV="1">
            <a:off x="3310608" y="5220946"/>
            <a:ext cx="1219105" cy="47061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7624308-2B2E-4A48-8E15-DE3B27A8DBE0}"/>
              </a:ext>
            </a:extLst>
          </p:cNvPr>
          <p:cNvCxnSpPr>
            <a:cxnSpLocks/>
          </p:cNvCxnSpPr>
          <p:nvPr/>
        </p:nvCxnSpPr>
        <p:spPr>
          <a:xfrm flipV="1">
            <a:off x="9330039" y="4753599"/>
            <a:ext cx="1219105" cy="470613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4153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F9174A-1E7D-4BBA-8F01-4C75E1D475E3}"/>
              </a:ext>
            </a:extLst>
          </p:cNvPr>
          <p:cNvSpPr txBox="1"/>
          <p:nvPr/>
        </p:nvSpPr>
        <p:spPr>
          <a:xfrm>
            <a:off x="387229" y="283525"/>
            <a:ext cx="4473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Shear Flow at the Diaphragm Wall Interface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6023BD5-13B5-4667-A985-3300A793F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78" y="2530925"/>
            <a:ext cx="6098147" cy="3260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5FC02C-4071-4CF1-A5F1-56BAA6C3A9A2}"/>
              </a:ext>
            </a:extLst>
          </p:cNvPr>
          <p:cNvCxnSpPr>
            <a:cxnSpLocks/>
          </p:cNvCxnSpPr>
          <p:nvPr/>
        </p:nvCxnSpPr>
        <p:spPr>
          <a:xfrm flipH="1">
            <a:off x="5883278" y="4863280"/>
            <a:ext cx="58242" cy="50029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A3A0393-822C-4498-8B42-BE06820285BB}"/>
              </a:ext>
            </a:extLst>
          </p:cNvPr>
          <p:cNvCxnSpPr>
            <a:cxnSpLocks/>
          </p:cNvCxnSpPr>
          <p:nvPr/>
        </p:nvCxnSpPr>
        <p:spPr>
          <a:xfrm flipV="1">
            <a:off x="2932155" y="5259897"/>
            <a:ext cx="58241" cy="736724"/>
          </a:xfrm>
          <a:prstGeom prst="straightConnector1">
            <a:avLst/>
          </a:prstGeom>
          <a:ln w="50800">
            <a:solidFill>
              <a:srgbClr val="3838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D6D405C-B08C-4D19-9E3E-A0571498DC44}"/>
              </a:ext>
            </a:extLst>
          </p:cNvPr>
          <p:cNvCxnSpPr>
            <a:cxnSpLocks/>
          </p:cNvCxnSpPr>
          <p:nvPr/>
        </p:nvCxnSpPr>
        <p:spPr>
          <a:xfrm flipH="1">
            <a:off x="1386011" y="5289357"/>
            <a:ext cx="72395" cy="76414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27DF8A9-A9A7-405E-A9B9-EEB35066C661}"/>
              </a:ext>
            </a:extLst>
          </p:cNvPr>
          <p:cNvCxnSpPr/>
          <p:nvPr/>
        </p:nvCxnSpPr>
        <p:spPr>
          <a:xfrm flipH="1">
            <a:off x="2678870" y="3013016"/>
            <a:ext cx="154547" cy="1536879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B179253-1EF4-44AC-8197-07FCC64DED82}"/>
              </a:ext>
            </a:extLst>
          </p:cNvPr>
          <p:cNvCxnSpPr/>
          <p:nvPr/>
        </p:nvCxnSpPr>
        <p:spPr>
          <a:xfrm flipH="1">
            <a:off x="1165602" y="3040920"/>
            <a:ext cx="154547" cy="1536879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triangle" w="med" len="lg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A908B0F2-6A9C-439A-B25F-82A711C75F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3833" y="2172242"/>
            <a:ext cx="1459615" cy="239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A0794FF-8EEF-4C85-85E2-605B461AF0C4}"/>
              </a:ext>
            </a:extLst>
          </p:cNvPr>
          <p:cNvCxnSpPr>
            <a:cxnSpLocks/>
          </p:cNvCxnSpPr>
          <p:nvPr/>
        </p:nvCxnSpPr>
        <p:spPr>
          <a:xfrm flipV="1">
            <a:off x="9172760" y="4636399"/>
            <a:ext cx="0" cy="725510"/>
          </a:xfrm>
          <a:prstGeom prst="straightConnector1">
            <a:avLst/>
          </a:prstGeom>
          <a:ln w="50800">
            <a:solidFill>
              <a:srgbClr val="3838F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F429984-FCC9-42EC-8BA9-5BB45F55C13B}"/>
              </a:ext>
            </a:extLst>
          </p:cNvPr>
          <p:cNvCxnSpPr>
            <a:cxnSpLocks/>
          </p:cNvCxnSpPr>
          <p:nvPr/>
        </p:nvCxnSpPr>
        <p:spPr>
          <a:xfrm flipH="1">
            <a:off x="8413833" y="2329802"/>
            <a:ext cx="1" cy="1527868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97D86CD-87A4-48A8-94B5-10A16FD16A7B}"/>
              </a:ext>
            </a:extLst>
          </p:cNvPr>
          <p:cNvCxnSpPr>
            <a:cxnSpLocks/>
          </p:cNvCxnSpPr>
          <p:nvPr/>
        </p:nvCxnSpPr>
        <p:spPr>
          <a:xfrm flipH="1">
            <a:off x="9836948" y="2304044"/>
            <a:ext cx="1" cy="1527868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4BF35C85-D265-4EE9-A030-CA2B90AA5A59}"/>
              </a:ext>
            </a:extLst>
          </p:cNvPr>
          <p:cNvSpPr/>
          <p:nvPr/>
        </p:nvSpPr>
        <p:spPr>
          <a:xfrm>
            <a:off x="7943237" y="2200800"/>
            <a:ext cx="107841" cy="1785871"/>
          </a:xfrm>
          <a:prstGeom prst="rect">
            <a:avLst/>
          </a:prstGeom>
          <a:solidFill>
            <a:srgbClr val="AAAFC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A49EF4B-8887-4C1A-81F0-E01312DB3255}"/>
              </a:ext>
            </a:extLst>
          </p:cNvPr>
          <p:cNvCxnSpPr>
            <a:cxnSpLocks/>
          </p:cNvCxnSpPr>
          <p:nvPr/>
        </p:nvCxnSpPr>
        <p:spPr>
          <a:xfrm flipH="1" flipV="1">
            <a:off x="8110089" y="2327343"/>
            <a:ext cx="1" cy="1527868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58F3EC7-22BF-4F12-9AB4-AEBF28D182E2}"/>
              </a:ext>
            </a:extLst>
          </p:cNvPr>
          <p:cNvCxnSpPr>
            <a:cxnSpLocks/>
          </p:cNvCxnSpPr>
          <p:nvPr/>
        </p:nvCxnSpPr>
        <p:spPr>
          <a:xfrm>
            <a:off x="9710317" y="2361999"/>
            <a:ext cx="0" cy="150876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C266F3D0-7C66-407B-B747-0E3B92AEF23B}"/>
              </a:ext>
            </a:extLst>
          </p:cNvPr>
          <p:cNvSpPr/>
          <p:nvPr/>
        </p:nvSpPr>
        <p:spPr>
          <a:xfrm>
            <a:off x="10227606" y="2211532"/>
            <a:ext cx="108360" cy="1785871"/>
          </a:xfrm>
          <a:prstGeom prst="rect">
            <a:avLst/>
          </a:prstGeom>
          <a:solidFill>
            <a:srgbClr val="AAAFC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3A2B580B-D7EB-419C-8B09-4B2875EE6046}"/>
              </a:ext>
            </a:extLst>
          </p:cNvPr>
          <p:cNvCxnSpPr>
            <a:cxnSpLocks/>
          </p:cNvCxnSpPr>
          <p:nvPr/>
        </p:nvCxnSpPr>
        <p:spPr>
          <a:xfrm flipH="1" flipV="1">
            <a:off x="10181432" y="2304044"/>
            <a:ext cx="1" cy="1527868"/>
          </a:xfrm>
          <a:prstGeom prst="line">
            <a:avLst/>
          </a:prstGeom>
          <a:ln w="25400">
            <a:solidFill>
              <a:schemeClr val="tx1"/>
            </a:solidFill>
            <a:prstDash val="dash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14B734BE-CEFA-4375-929C-03482C254849}"/>
              </a:ext>
            </a:extLst>
          </p:cNvPr>
          <p:cNvSpPr/>
          <p:nvPr/>
        </p:nvSpPr>
        <p:spPr>
          <a:xfrm>
            <a:off x="7804085" y="2172242"/>
            <a:ext cx="360770" cy="2537213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1E4C2B0D-2085-4CD7-AB79-3FB07DE81977}"/>
              </a:ext>
            </a:extLst>
          </p:cNvPr>
          <p:cNvSpPr/>
          <p:nvPr/>
        </p:nvSpPr>
        <p:spPr>
          <a:xfrm>
            <a:off x="8315119" y="2166144"/>
            <a:ext cx="1642037" cy="3266914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B66F0CE-6913-45E8-8213-EC5E93DA617A}"/>
              </a:ext>
            </a:extLst>
          </p:cNvPr>
          <p:cNvSpPr/>
          <p:nvPr/>
        </p:nvSpPr>
        <p:spPr>
          <a:xfrm>
            <a:off x="10111688" y="2166143"/>
            <a:ext cx="369236" cy="2543312"/>
          </a:xfrm>
          <a:prstGeom prst="roundRect">
            <a:avLst/>
          </a:prstGeom>
          <a:noFill/>
          <a:ln w="952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91AAB1B-A1A4-4258-8731-D9ECFBB825B1}"/>
              </a:ext>
            </a:extLst>
          </p:cNvPr>
          <p:cNvCxnSpPr>
            <a:cxnSpLocks/>
          </p:cNvCxnSpPr>
          <p:nvPr/>
        </p:nvCxnSpPr>
        <p:spPr>
          <a:xfrm>
            <a:off x="8051078" y="4031368"/>
            <a:ext cx="0" cy="445481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5B8B3C30-33DF-4830-9F23-6595C7A0D13C}"/>
              </a:ext>
            </a:extLst>
          </p:cNvPr>
          <p:cNvCxnSpPr>
            <a:cxnSpLocks/>
          </p:cNvCxnSpPr>
          <p:nvPr/>
        </p:nvCxnSpPr>
        <p:spPr>
          <a:xfrm>
            <a:off x="10227606" y="4031368"/>
            <a:ext cx="0" cy="445481"/>
          </a:xfrm>
          <a:prstGeom prst="straightConnector1">
            <a:avLst/>
          </a:prstGeom>
          <a:ln w="508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65303823-0374-423F-AC0F-7F8C733153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343275" flipV="1">
            <a:off x="10314592" y="4537633"/>
            <a:ext cx="405286" cy="320745"/>
          </a:xfrm>
          <a:prstGeom prst="rect">
            <a:avLst/>
          </a:prstGeom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6552FF34-5384-409E-B978-5F97F5D81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767725" flipV="1">
            <a:off x="7573891" y="4537633"/>
            <a:ext cx="405286" cy="32074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E3F0F116-3313-49FC-88DC-7D379401EE30}"/>
              </a:ext>
            </a:extLst>
          </p:cNvPr>
          <p:cNvSpPr txBox="1"/>
          <p:nvPr/>
        </p:nvSpPr>
        <p:spPr>
          <a:xfrm rot="16470514">
            <a:off x="554699" y="3658344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At wall midplane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4853DFC-BD1E-4666-A9BF-DD1CFC8125CD}"/>
              </a:ext>
            </a:extLst>
          </p:cNvPr>
          <p:cNvSpPr txBox="1"/>
          <p:nvPr/>
        </p:nvSpPr>
        <p:spPr>
          <a:xfrm rot="16470514">
            <a:off x="2063077" y="3658345"/>
            <a:ext cx="10567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At wall midplane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EBAFD85-33B2-42C8-9F07-FDD60633875D}"/>
              </a:ext>
            </a:extLst>
          </p:cNvPr>
          <p:cNvSpPr txBox="1"/>
          <p:nvPr/>
        </p:nvSpPr>
        <p:spPr>
          <a:xfrm rot="16200000">
            <a:off x="7762844" y="3039468"/>
            <a:ext cx="9332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Wall midplane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CD47951-5AD2-480B-9C3B-17B06EB1C0B5}"/>
              </a:ext>
            </a:extLst>
          </p:cNvPr>
          <p:cNvSpPr txBox="1"/>
          <p:nvPr/>
        </p:nvSpPr>
        <p:spPr>
          <a:xfrm rot="16200000">
            <a:off x="9552150" y="3034960"/>
            <a:ext cx="9332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Wall midplane</a:t>
            </a:r>
          </a:p>
        </p:txBody>
      </p:sp>
    </p:spTree>
    <p:extLst>
      <p:ext uri="{BB962C8B-B14F-4D97-AF65-F5344CB8AC3E}">
        <p14:creationId xmlns:p14="http://schemas.microsoft.com/office/powerpoint/2010/main" val="401911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A6F8A7D-A741-4654-A5F3-E5DFB0ED6A70}"/>
              </a:ext>
            </a:extLst>
          </p:cNvPr>
          <p:cNvSpPr txBox="1"/>
          <p:nvPr/>
        </p:nvSpPr>
        <p:spPr>
          <a:xfrm>
            <a:off x="396608" y="241322"/>
            <a:ext cx="2132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Embed Plate Design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73715F-EB59-4084-B955-9EB21C5E85D1}"/>
              </a:ext>
            </a:extLst>
          </p:cNvPr>
          <p:cNvSpPr/>
          <p:nvPr/>
        </p:nvSpPr>
        <p:spPr>
          <a:xfrm>
            <a:off x="1840277" y="6194657"/>
            <a:ext cx="1377292" cy="2124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4ECE86-8639-4E0E-85A7-C47C9CD6434E}"/>
              </a:ext>
            </a:extLst>
          </p:cNvPr>
          <p:cNvSpPr/>
          <p:nvPr/>
        </p:nvSpPr>
        <p:spPr>
          <a:xfrm>
            <a:off x="2060529" y="1539024"/>
            <a:ext cx="106283" cy="46556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03C8CD-942F-4431-8AB1-200D0C808DDB}"/>
              </a:ext>
            </a:extLst>
          </p:cNvPr>
          <p:cNvSpPr/>
          <p:nvPr/>
        </p:nvSpPr>
        <p:spPr>
          <a:xfrm>
            <a:off x="2480540" y="1539025"/>
            <a:ext cx="106283" cy="46556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ADB40F-F97A-47ED-B24E-349A882F7836}"/>
              </a:ext>
            </a:extLst>
          </p:cNvPr>
          <p:cNvSpPr/>
          <p:nvPr/>
        </p:nvSpPr>
        <p:spPr>
          <a:xfrm>
            <a:off x="2895157" y="1539025"/>
            <a:ext cx="106283" cy="46556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C9AFF7C-1DE6-4FF8-A49D-432616345769}"/>
              </a:ext>
            </a:extLst>
          </p:cNvPr>
          <p:cNvSpPr/>
          <p:nvPr/>
        </p:nvSpPr>
        <p:spPr>
          <a:xfrm>
            <a:off x="2587763" y="6119364"/>
            <a:ext cx="54340" cy="74951"/>
          </a:xfrm>
          <a:custGeom>
            <a:avLst/>
            <a:gdLst>
              <a:gd name="connsiteX0" fmla="*/ 0 w 54340"/>
              <a:gd name="connsiteY0" fmla="*/ 0 h 74951"/>
              <a:gd name="connsiteX1" fmla="*/ 54340 w 54340"/>
              <a:gd name="connsiteY1" fmla="*/ 74951 h 74951"/>
              <a:gd name="connsiteX2" fmla="*/ 5622 w 54340"/>
              <a:gd name="connsiteY2" fmla="*/ 73077 h 74951"/>
              <a:gd name="connsiteX3" fmla="*/ 0 w 54340"/>
              <a:gd name="connsiteY3" fmla="*/ 0 h 7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40" h="74951">
                <a:moveTo>
                  <a:pt x="0" y="0"/>
                </a:moveTo>
                <a:lnTo>
                  <a:pt x="54340" y="74951"/>
                </a:lnTo>
                <a:lnTo>
                  <a:pt x="5622" y="73077"/>
                </a:lnTo>
                <a:cubicBezTo>
                  <a:pt x="4997" y="55589"/>
                  <a:pt x="4373" y="38100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2ECAF8-F1A7-4BA9-8C56-BC7D78FF07A9}"/>
              </a:ext>
            </a:extLst>
          </p:cNvPr>
          <p:cNvSpPr/>
          <p:nvPr/>
        </p:nvSpPr>
        <p:spPr>
          <a:xfrm>
            <a:off x="3001875" y="6119364"/>
            <a:ext cx="54340" cy="74951"/>
          </a:xfrm>
          <a:custGeom>
            <a:avLst/>
            <a:gdLst>
              <a:gd name="connsiteX0" fmla="*/ 0 w 54340"/>
              <a:gd name="connsiteY0" fmla="*/ 0 h 74951"/>
              <a:gd name="connsiteX1" fmla="*/ 54340 w 54340"/>
              <a:gd name="connsiteY1" fmla="*/ 74951 h 74951"/>
              <a:gd name="connsiteX2" fmla="*/ 5622 w 54340"/>
              <a:gd name="connsiteY2" fmla="*/ 73077 h 74951"/>
              <a:gd name="connsiteX3" fmla="*/ 0 w 54340"/>
              <a:gd name="connsiteY3" fmla="*/ 0 h 7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40" h="74951">
                <a:moveTo>
                  <a:pt x="0" y="0"/>
                </a:moveTo>
                <a:lnTo>
                  <a:pt x="54340" y="74951"/>
                </a:lnTo>
                <a:lnTo>
                  <a:pt x="5622" y="73077"/>
                </a:lnTo>
                <a:cubicBezTo>
                  <a:pt x="4997" y="55589"/>
                  <a:pt x="4373" y="38100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7B8B809-C1D5-4CF2-A93B-5813D636559F}"/>
              </a:ext>
            </a:extLst>
          </p:cNvPr>
          <p:cNvSpPr/>
          <p:nvPr/>
        </p:nvSpPr>
        <p:spPr>
          <a:xfrm>
            <a:off x="2162772" y="6119364"/>
            <a:ext cx="54340" cy="74951"/>
          </a:xfrm>
          <a:custGeom>
            <a:avLst/>
            <a:gdLst>
              <a:gd name="connsiteX0" fmla="*/ 0 w 54340"/>
              <a:gd name="connsiteY0" fmla="*/ 0 h 74951"/>
              <a:gd name="connsiteX1" fmla="*/ 54340 w 54340"/>
              <a:gd name="connsiteY1" fmla="*/ 74951 h 74951"/>
              <a:gd name="connsiteX2" fmla="*/ 5622 w 54340"/>
              <a:gd name="connsiteY2" fmla="*/ 73077 h 74951"/>
              <a:gd name="connsiteX3" fmla="*/ 0 w 54340"/>
              <a:gd name="connsiteY3" fmla="*/ 0 h 7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40" h="74951">
                <a:moveTo>
                  <a:pt x="0" y="0"/>
                </a:moveTo>
                <a:lnTo>
                  <a:pt x="54340" y="74951"/>
                </a:lnTo>
                <a:lnTo>
                  <a:pt x="5622" y="73077"/>
                </a:lnTo>
                <a:cubicBezTo>
                  <a:pt x="4997" y="55589"/>
                  <a:pt x="4373" y="38100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5271EBF-FF94-4FA1-8AB8-599480229858}"/>
              </a:ext>
            </a:extLst>
          </p:cNvPr>
          <p:cNvSpPr/>
          <p:nvPr/>
        </p:nvSpPr>
        <p:spPr>
          <a:xfrm flipH="1">
            <a:off x="2006189" y="6119364"/>
            <a:ext cx="54340" cy="74951"/>
          </a:xfrm>
          <a:custGeom>
            <a:avLst/>
            <a:gdLst>
              <a:gd name="connsiteX0" fmla="*/ 0 w 54340"/>
              <a:gd name="connsiteY0" fmla="*/ 0 h 74951"/>
              <a:gd name="connsiteX1" fmla="*/ 54340 w 54340"/>
              <a:gd name="connsiteY1" fmla="*/ 74951 h 74951"/>
              <a:gd name="connsiteX2" fmla="*/ 5622 w 54340"/>
              <a:gd name="connsiteY2" fmla="*/ 73077 h 74951"/>
              <a:gd name="connsiteX3" fmla="*/ 0 w 54340"/>
              <a:gd name="connsiteY3" fmla="*/ 0 h 7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40" h="74951">
                <a:moveTo>
                  <a:pt x="0" y="0"/>
                </a:moveTo>
                <a:lnTo>
                  <a:pt x="54340" y="74951"/>
                </a:lnTo>
                <a:lnTo>
                  <a:pt x="5622" y="73077"/>
                </a:lnTo>
                <a:cubicBezTo>
                  <a:pt x="4997" y="55589"/>
                  <a:pt x="4373" y="38100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678829F-0E4E-4906-AE2C-A642F4FF95DE}"/>
              </a:ext>
            </a:extLst>
          </p:cNvPr>
          <p:cNvSpPr/>
          <p:nvPr/>
        </p:nvSpPr>
        <p:spPr>
          <a:xfrm flipH="1">
            <a:off x="2425948" y="6119363"/>
            <a:ext cx="54340" cy="74951"/>
          </a:xfrm>
          <a:custGeom>
            <a:avLst/>
            <a:gdLst>
              <a:gd name="connsiteX0" fmla="*/ 0 w 54340"/>
              <a:gd name="connsiteY0" fmla="*/ 0 h 74951"/>
              <a:gd name="connsiteX1" fmla="*/ 54340 w 54340"/>
              <a:gd name="connsiteY1" fmla="*/ 74951 h 74951"/>
              <a:gd name="connsiteX2" fmla="*/ 5622 w 54340"/>
              <a:gd name="connsiteY2" fmla="*/ 73077 h 74951"/>
              <a:gd name="connsiteX3" fmla="*/ 0 w 54340"/>
              <a:gd name="connsiteY3" fmla="*/ 0 h 7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40" h="74951">
                <a:moveTo>
                  <a:pt x="0" y="0"/>
                </a:moveTo>
                <a:lnTo>
                  <a:pt x="54340" y="74951"/>
                </a:lnTo>
                <a:lnTo>
                  <a:pt x="5622" y="73077"/>
                </a:lnTo>
                <a:cubicBezTo>
                  <a:pt x="4997" y="55589"/>
                  <a:pt x="4373" y="38100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BCEAA81-8DAE-4C79-BFF4-141BFA344B58}"/>
              </a:ext>
            </a:extLst>
          </p:cNvPr>
          <p:cNvSpPr/>
          <p:nvPr/>
        </p:nvSpPr>
        <p:spPr>
          <a:xfrm flipH="1">
            <a:off x="2840817" y="6119363"/>
            <a:ext cx="54340" cy="74951"/>
          </a:xfrm>
          <a:custGeom>
            <a:avLst/>
            <a:gdLst>
              <a:gd name="connsiteX0" fmla="*/ 0 w 54340"/>
              <a:gd name="connsiteY0" fmla="*/ 0 h 74951"/>
              <a:gd name="connsiteX1" fmla="*/ 54340 w 54340"/>
              <a:gd name="connsiteY1" fmla="*/ 74951 h 74951"/>
              <a:gd name="connsiteX2" fmla="*/ 5622 w 54340"/>
              <a:gd name="connsiteY2" fmla="*/ 73077 h 74951"/>
              <a:gd name="connsiteX3" fmla="*/ 0 w 54340"/>
              <a:gd name="connsiteY3" fmla="*/ 0 h 74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340" h="74951">
                <a:moveTo>
                  <a:pt x="0" y="0"/>
                </a:moveTo>
                <a:lnTo>
                  <a:pt x="54340" y="74951"/>
                </a:lnTo>
                <a:lnTo>
                  <a:pt x="5622" y="73077"/>
                </a:lnTo>
                <a:cubicBezTo>
                  <a:pt x="4997" y="55589"/>
                  <a:pt x="4373" y="38100"/>
                  <a:pt x="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7FC81C-5528-44AF-AB33-07BF6A1AA2F2}"/>
              </a:ext>
            </a:extLst>
          </p:cNvPr>
          <p:cNvSpPr/>
          <p:nvPr/>
        </p:nvSpPr>
        <p:spPr>
          <a:xfrm>
            <a:off x="2009885" y="3866838"/>
            <a:ext cx="199623" cy="43348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D9C10C-2A69-4586-8AE4-F64A0D70CCAC}"/>
              </a:ext>
            </a:extLst>
          </p:cNvPr>
          <p:cNvSpPr/>
          <p:nvPr/>
        </p:nvSpPr>
        <p:spPr>
          <a:xfrm>
            <a:off x="2429554" y="2992510"/>
            <a:ext cx="199623" cy="43348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109F0C-1E71-4247-A6E8-8BB373679D1C}"/>
              </a:ext>
            </a:extLst>
          </p:cNvPr>
          <p:cNvSpPr/>
          <p:nvPr/>
        </p:nvSpPr>
        <p:spPr>
          <a:xfrm>
            <a:off x="2851229" y="3866837"/>
            <a:ext cx="199623" cy="433489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698" name="Picture 2" descr="WHY USE REBAR COUPLERS? - Texum Buildtech Pvt. Ltd.">
            <a:extLst>
              <a:ext uri="{FF2B5EF4-FFF2-40B4-BE49-F238E27FC236}">
                <a16:creationId xmlns:a16="http://schemas.microsoft.com/office/drawing/2014/main" id="{E939A5ED-9235-46A0-9D3F-F26B2C007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2247" y="2925132"/>
            <a:ext cx="4469586" cy="3283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D2A6307-357C-42F4-8697-27EC7DC70854}"/>
              </a:ext>
            </a:extLst>
          </p:cNvPr>
          <p:cNvCxnSpPr/>
          <p:nvPr/>
        </p:nvCxnSpPr>
        <p:spPr>
          <a:xfrm>
            <a:off x="1840277" y="1539024"/>
            <a:ext cx="1377292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0045A9D-CB98-4C19-BAB1-678980A7D70F}"/>
              </a:ext>
            </a:extLst>
          </p:cNvPr>
          <p:cNvCxnSpPr>
            <a:cxnSpLocks/>
          </p:cNvCxnSpPr>
          <p:nvPr/>
        </p:nvCxnSpPr>
        <p:spPr>
          <a:xfrm flipV="1">
            <a:off x="2382839" y="1418875"/>
            <a:ext cx="201523" cy="22966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E5ACA05-7319-4062-988A-E1B678432563}"/>
              </a:ext>
            </a:extLst>
          </p:cNvPr>
          <p:cNvCxnSpPr>
            <a:cxnSpLocks/>
          </p:cNvCxnSpPr>
          <p:nvPr/>
        </p:nvCxnSpPr>
        <p:spPr>
          <a:xfrm flipV="1">
            <a:off x="2440079" y="1418532"/>
            <a:ext cx="201523" cy="229668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73C54F18-0318-49DD-9FA4-402B0D8A029D}"/>
              </a:ext>
            </a:extLst>
          </p:cNvPr>
          <p:cNvSpPr txBox="1"/>
          <p:nvPr/>
        </p:nvSpPr>
        <p:spPr>
          <a:xfrm>
            <a:off x="9678004" y="6223950"/>
            <a:ext cx="2005943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>
                <a:hlinkClick r:id="rId3"/>
              </a:rPr>
              <a:t>https://texumrebarcoupler.com/wp-content/uploads/2020/04/rebar-coupler-blog.jpg</a:t>
            </a:r>
            <a:r>
              <a:rPr lang="en-US" sz="400" dirty="0"/>
              <a:t> 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670BB56-A5FA-4AF5-8C51-427C66DDA097}"/>
              </a:ext>
            </a:extLst>
          </p:cNvPr>
          <p:cNvCxnSpPr>
            <a:cxnSpLocks/>
          </p:cNvCxnSpPr>
          <p:nvPr/>
        </p:nvCxnSpPr>
        <p:spPr>
          <a:xfrm flipV="1">
            <a:off x="3501887" y="4079184"/>
            <a:ext cx="0" cy="2129193"/>
          </a:xfrm>
          <a:prstGeom prst="straightConnector1">
            <a:avLst/>
          </a:prstGeom>
          <a:ln w="95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466F636-9A1E-451C-A7E4-A897484815F5}"/>
              </a:ext>
            </a:extLst>
          </p:cNvPr>
          <p:cNvCxnSpPr>
            <a:cxnSpLocks/>
          </p:cNvCxnSpPr>
          <p:nvPr/>
        </p:nvCxnSpPr>
        <p:spPr>
          <a:xfrm flipV="1">
            <a:off x="3919330" y="3209255"/>
            <a:ext cx="0" cy="2999122"/>
          </a:xfrm>
          <a:prstGeom prst="straightConnector1">
            <a:avLst/>
          </a:prstGeom>
          <a:ln w="9525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88A0CF2-9BF5-4161-B796-DC41FBBE7A89}"/>
              </a:ext>
            </a:extLst>
          </p:cNvPr>
          <p:cNvCxnSpPr>
            <a:stCxn id="17" idx="3"/>
          </p:cNvCxnSpPr>
          <p:nvPr/>
        </p:nvCxnSpPr>
        <p:spPr>
          <a:xfrm>
            <a:off x="2629177" y="3209255"/>
            <a:ext cx="1445866" cy="43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F30BFC-A21A-4234-9113-0E78EF1AC729}"/>
              </a:ext>
            </a:extLst>
          </p:cNvPr>
          <p:cNvCxnSpPr>
            <a:cxnSpLocks/>
          </p:cNvCxnSpPr>
          <p:nvPr/>
        </p:nvCxnSpPr>
        <p:spPr>
          <a:xfrm>
            <a:off x="3055780" y="4079184"/>
            <a:ext cx="585255" cy="439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4DD10AF-CEE5-4F1F-A970-1BCF41FCFC38}"/>
              </a:ext>
            </a:extLst>
          </p:cNvPr>
          <p:cNvCxnSpPr>
            <a:cxnSpLocks/>
          </p:cNvCxnSpPr>
          <p:nvPr/>
        </p:nvCxnSpPr>
        <p:spPr>
          <a:xfrm>
            <a:off x="3275822" y="6206178"/>
            <a:ext cx="776030" cy="2199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5A1587E-FF3F-4BF2-957C-E73850E37B72}"/>
              </a:ext>
            </a:extLst>
          </p:cNvPr>
          <p:cNvSpPr txBox="1"/>
          <p:nvPr/>
        </p:nvSpPr>
        <p:spPr>
          <a:xfrm rot="16200000">
            <a:off x="3117967" y="4948692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20”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8496B5E-F168-4D54-B08B-1CCFB77BB68C}"/>
              </a:ext>
            </a:extLst>
          </p:cNvPr>
          <p:cNvSpPr txBox="1"/>
          <p:nvPr/>
        </p:nvSpPr>
        <p:spPr>
          <a:xfrm rot="16200000">
            <a:off x="3527096" y="4689872"/>
            <a:ext cx="514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30”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1B548B1C-EE4B-4A71-8BB1-663A8FE0A9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3863"/>
          <a:stretch/>
        </p:blipFill>
        <p:spPr>
          <a:xfrm>
            <a:off x="7125962" y="364798"/>
            <a:ext cx="4669430" cy="369332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980CFEEB-E2EA-47B9-8E83-34B424F488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7155"/>
          <a:stretch/>
        </p:blipFill>
        <p:spPr>
          <a:xfrm>
            <a:off x="7125963" y="703544"/>
            <a:ext cx="4669430" cy="195331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DCFB030-C98A-4D65-B4CB-B410F9C0A0C8}"/>
              </a:ext>
            </a:extLst>
          </p:cNvPr>
          <p:cNvSpPr txBox="1"/>
          <p:nvPr/>
        </p:nvSpPr>
        <p:spPr>
          <a:xfrm>
            <a:off x="9967764" y="2672431"/>
            <a:ext cx="1827628" cy="153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" dirty="0">
                <a:hlinkClick r:id="rId5"/>
              </a:rPr>
              <a:t>http://www2.hrc-usa.com/downloads/products/HRC400/HRC400-SPEC.pdf</a:t>
            </a:r>
            <a:r>
              <a:rPr lang="en-US" sz="400" dirty="0"/>
              <a:t> 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BC85CBE1-60DF-4E16-8E91-7CC291C02A4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46" t="25973" r="58798" b="58941"/>
          <a:stretch/>
        </p:blipFill>
        <p:spPr>
          <a:xfrm>
            <a:off x="4685135" y="508395"/>
            <a:ext cx="2224699" cy="113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024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F3418A5-E3CB-4706-8445-165BC5E2A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80" y="1796395"/>
            <a:ext cx="7948164" cy="360695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CFA1D2-B2F8-4EEC-958C-4F12F586AB8C}"/>
              </a:ext>
            </a:extLst>
          </p:cNvPr>
          <p:cNvCxnSpPr>
            <a:cxnSpLocks/>
          </p:cNvCxnSpPr>
          <p:nvPr/>
        </p:nvCxnSpPr>
        <p:spPr>
          <a:xfrm flipV="1">
            <a:off x="2486601" y="2584361"/>
            <a:ext cx="1" cy="2398281"/>
          </a:xfrm>
          <a:prstGeom prst="line">
            <a:avLst/>
          </a:prstGeom>
          <a:ln w="38100">
            <a:solidFill>
              <a:schemeClr val="tx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69BC81F-1142-47A4-94A8-8610AD604E87}"/>
              </a:ext>
            </a:extLst>
          </p:cNvPr>
          <p:cNvCxnSpPr>
            <a:cxnSpLocks/>
          </p:cNvCxnSpPr>
          <p:nvPr/>
        </p:nvCxnSpPr>
        <p:spPr>
          <a:xfrm flipV="1">
            <a:off x="4899921" y="2614412"/>
            <a:ext cx="6930" cy="2395471"/>
          </a:xfrm>
          <a:prstGeom prst="line">
            <a:avLst/>
          </a:prstGeom>
          <a:ln w="38100">
            <a:solidFill>
              <a:schemeClr val="tx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0E36888D-7E4A-40D5-B632-757BFEF580F7}"/>
              </a:ext>
            </a:extLst>
          </p:cNvPr>
          <p:cNvSpPr/>
          <p:nvPr/>
        </p:nvSpPr>
        <p:spPr>
          <a:xfrm>
            <a:off x="7240593" y="4951042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6EAFCB0-7347-4F72-AC04-310C499EB4B8}"/>
              </a:ext>
            </a:extLst>
          </p:cNvPr>
          <p:cNvSpPr txBox="1"/>
          <p:nvPr/>
        </p:nvSpPr>
        <p:spPr>
          <a:xfrm>
            <a:off x="4999010" y="258885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480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BBFECE-D99B-4CF4-9CF3-CCADB66D0AEE}"/>
              </a:ext>
            </a:extLst>
          </p:cNvPr>
          <p:cNvSpPr txBox="1"/>
          <p:nvPr/>
        </p:nvSpPr>
        <p:spPr>
          <a:xfrm rot="16200000">
            <a:off x="2228166" y="4223888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400</a:t>
            </a: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CD762AD-C1F7-4C22-A448-3D2793E5805D}"/>
              </a:ext>
            </a:extLst>
          </p:cNvPr>
          <p:cNvSpPr/>
          <p:nvPr/>
        </p:nvSpPr>
        <p:spPr>
          <a:xfrm>
            <a:off x="4829577" y="2614411"/>
            <a:ext cx="68688" cy="532327"/>
          </a:xfrm>
          <a:custGeom>
            <a:avLst/>
            <a:gdLst>
              <a:gd name="connsiteX0" fmla="*/ 68688 w 68688"/>
              <a:gd name="connsiteY0" fmla="*/ 0 h 532327"/>
              <a:gd name="connsiteX1" fmla="*/ 0 w 68688"/>
              <a:gd name="connsiteY1" fmla="*/ 532327 h 532327"/>
              <a:gd name="connsiteX2" fmla="*/ 68688 w 68688"/>
              <a:gd name="connsiteY2" fmla="*/ 472226 h 532327"/>
              <a:gd name="connsiteX3" fmla="*/ 68688 w 68688"/>
              <a:gd name="connsiteY3" fmla="*/ 0 h 53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88" h="532327">
                <a:moveTo>
                  <a:pt x="68688" y="0"/>
                </a:moveTo>
                <a:lnTo>
                  <a:pt x="0" y="532327"/>
                </a:lnTo>
                <a:lnTo>
                  <a:pt x="68688" y="472226"/>
                </a:lnTo>
                <a:lnTo>
                  <a:pt x="68688" y="0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7809AFFA-EC60-4C9C-8F21-A6789C74E265}"/>
              </a:ext>
            </a:extLst>
          </p:cNvPr>
          <p:cNvSpPr/>
          <p:nvPr/>
        </p:nvSpPr>
        <p:spPr>
          <a:xfrm flipV="1">
            <a:off x="2411474" y="4450315"/>
            <a:ext cx="68688" cy="532327"/>
          </a:xfrm>
          <a:custGeom>
            <a:avLst/>
            <a:gdLst>
              <a:gd name="connsiteX0" fmla="*/ 68688 w 68688"/>
              <a:gd name="connsiteY0" fmla="*/ 0 h 532327"/>
              <a:gd name="connsiteX1" fmla="*/ 0 w 68688"/>
              <a:gd name="connsiteY1" fmla="*/ 532327 h 532327"/>
              <a:gd name="connsiteX2" fmla="*/ 68688 w 68688"/>
              <a:gd name="connsiteY2" fmla="*/ 472226 h 532327"/>
              <a:gd name="connsiteX3" fmla="*/ 68688 w 68688"/>
              <a:gd name="connsiteY3" fmla="*/ 0 h 53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88" h="532327">
                <a:moveTo>
                  <a:pt x="68688" y="0"/>
                </a:moveTo>
                <a:lnTo>
                  <a:pt x="0" y="532327"/>
                </a:lnTo>
                <a:lnTo>
                  <a:pt x="68688" y="472226"/>
                </a:lnTo>
                <a:lnTo>
                  <a:pt x="68688" y="0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row: Down 94">
            <a:extLst>
              <a:ext uri="{FF2B5EF4-FFF2-40B4-BE49-F238E27FC236}">
                <a16:creationId xmlns:a16="http://schemas.microsoft.com/office/drawing/2014/main" id="{6A702D91-4725-46B6-ADA0-1731B558CD8A}"/>
              </a:ext>
            </a:extLst>
          </p:cNvPr>
          <p:cNvSpPr/>
          <p:nvPr/>
        </p:nvSpPr>
        <p:spPr>
          <a:xfrm>
            <a:off x="7195105" y="5153123"/>
            <a:ext cx="253284" cy="601014"/>
          </a:xfrm>
          <a:prstGeom prst="downArrow">
            <a:avLst>
              <a:gd name="adj1" fmla="val 50000"/>
              <a:gd name="adj2" fmla="val 889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1B6264B-178B-414F-BF51-2DDCDB4AA987}"/>
              </a:ext>
            </a:extLst>
          </p:cNvPr>
          <p:cNvSpPr txBox="1"/>
          <p:nvPr/>
        </p:nvSpPr>
        <p:spPr>
          <a:xfrm>
            <a:off x="7376887" y="552863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400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40F863-4CA1-41FA-850D-19F11676B746}"/>
              </a:ext>
            </a:extLst>
          </p:cNvPr>
          <p:cNvSpPr txBox="1"/>
          <p:nvPr/>
        </p:nvSpPr>
        <p:spPr>
          <a:xfrm>
            <a:off x="387229" y="283525"/>
            <a:ext cx="286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Truss Models – Load Case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1D844B-3AB3-418A-84A3-18C88CB69C01}"/>
              </a:ext>
            </a:extLst>
          </p:cNvPr>
          <p:cNvSpPr txBox="1"/>
          <p:nvPr/>
        </p:nvSpPr>
        <p:spPr>
          <a:xfrm>
            <a:off x="1104260" y="683872"/>
            <a:ext cx="9447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3838FE"/>
                </a:solidFill>
              </a:rPr>
              <a:t>The challenge is to find an internal force flow (load path) using a statically determinate truss that satisfies all boundary conditions: </a:t>
            </a:r>
          </a:p>
          <a:p>
            <a:r>
              <a:rPr lang="en-US" sz="1400" dirty="0">
                <a:solidFill>
                  <a:srgbClr val="3838FE"/>
                </a:solidFill>
              </a:rPr>
              <a:t>-truss elements within physical envelope but not at the envelope</a:t>
            </a:r>
          </a:p>
          <a:p>
            <a:r>
              <a:rPr lang="en-US" sz="1400" dirty="0">
                <a:solidFill>
                  <a:srgbClr val="3838FE"/>
                </a:solidFill>
              </a:rPr>
              <a:t>-explain the collector</a:t>
            </a:r>
          </a:p>
        </p:txBody>
      </p:sp>
    </p:spTree>
    <p:extLst>
      <p:ext uri="{BB962C8B-B14F-4D97-AF65-F5344CB8AC3E}">
        <p14:creationId xmlns:p14="http://schemas.microsoft.com/office/powerpoint/2010/main" val="2165441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1F3418A5-E3CB-4706-8445-165BC5E2A6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80" y="1796395"/>
            <a:ext cx="7948164" cy="3606950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029C55D-0CE3-46B5-BB1C-C7C8A14C9A13}"/>
              </a:ext>
            </a:extLst>
          </p:cNvPr>
          <p:cNvCxnSpPr>
            <a:cxnSpLocks/>
          </p:cNvCxnSpPr>
          <p:nvPr/>
        </p:nvCxnSpPr>
        <p:spPr>
          <a:xfrm flipH="1">
            <a:off x="4877940" y="2760372"/>
            <a:ext cx="2443886" cy="2050167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44F4708-7039-42C8-AA3A-1B43A79DE558}"/>
              </a:ext>
            </a:extLst>
          </p:cNvPr>
          <p:cNvCxnSpPr>
            <a:cxnSpLocks/>
          </p:cNvCxnSpPr>
          <p:nvPr/>
        </p:nvCxnSpPr>
        <p:spPr>
          <a:xfrm>
            <a:off x="2487439" y="2811724"/>
            <a:ext cx="2419412" cy="1998815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28CD597-5856-4408-97D3-3E7BA505D515}"/>
              </a:ext>
            </a:extLst>
          </p:cNvPr>
          <p:cNvCxnSpPr>
            <a:cxnSpLocks/>
          </p:cNvCxnSpPr>
          <p:nvPr/>
        </p:nvCxnSpPr>
        <p:spPr>
          <a:xfrm flipV="1">
            <a:off x="7309814" y="2760373"/>
            <a:ext cx="12012" cy="2249510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D7DE088-ADC5-48F4-9F87-78066221D69E}"/>
              </a:ext>
            </a:extLst>
          </p:cNvPr>
          <p:cNvCxnSpPr>
            <a:cxnSpLocks/>
          </p:cNvCxnSpPr>
          <p:nvPr/>
        </p:nvCxnSpPr>
        <p:spPr>
          <a:xfrm>
            <a:off x="2478016" y="2796022"/>
            <a:ext cx="4843810" cy="0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ACFA1D2-B2F8-4EEC-958C-4F12F586AB8C}"/>
              </a:ext>
            </a:extLst>
          </p:cNvPr>
          <p:cNvCxnSpPr>
            <a:cxnSpLocks/>
          </p:cNvCxnSpPr>
          <p:nvPr/>
        </p:nvCxnSpPr>
        <p:spPr>
          <a:xfrm flipV="1">
            <a:off x="2486601" y="2584361"/>
            <a:ext cx="1" cy="2398281"/>
          </a:xfrm>
          <a:prstGeom prst="line">
            <a:avLst/>
          </a:prstGeom>
          <a:ln w="38100">
            <a:solidFill>
              <a:schemeClr val="tx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69BC81F-1142-47A4-94A8-8610AD604E87}"/>
              </a:ext>
            </a:extLst>
          </p:cNvPr>
          <p:cNvCxnSpPr>
            <a:cxnSpLocks/>
          </p:cNvCxnSpPr>
          <p:nvPr/>
        </p:nvCxnSpPr>
        <p:spPr>
          <a:xfrm flipV="1">
            <a:off x="4899921" y="2614412"/>
            <a:ext cx="6930" cy="2395471"/>
          </a:xfrm>
          <a:prstGeom prst="line">
            <a:avLst/>
          </a:prstGeom>
          <a:ln w="38100">
            <a:solidFill>
              <a:schemeClr val="tx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EBECBFA-AB74-47C7-A457-ED008A0B53BA}"/>
              </a:ext>
            </a:extLst>
          </p:cNvPr>
          <p:cNvSpPr txBox="1"/>
          <p:nvPr/>
        </p:nvSpPr>
        <p:spPr>
          <a:xfrm>
            <a:off x="6803273" y="2950898"/>
            <a:ext cx="3177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5 : 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98B8072-3861-46F1-AE6F-4171494C8E93}"/>
              </a:ext>
            </a:extLst>
          </p:cNvPr>
          <p:cNvSpPr txBox="1"/>
          <p:nvPr/>
        </p:nvSpPr>
        <p:spPr>
          <a:xfrm>
            <a:off x="2663802" y="2983598"/>
            <a:ext cx="317716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5 : 6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31129732-6D82-4F52-8D2C-A719505417E8}"/>
              </a:ext>
            </a:extLst>
          </p:cNvPr>
          <p:cNvSpPr/>
          <p:nvPr/>
        </p:nvSpPr>
        <p:spPr>
          <a:xfrm>
            <a:off x="7245479" y="2713581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0E36888D-7E4A-40D5-B632-757BFEF580F7}"/>
              </a:ext>
            </a:extLst>
          </p:cNvPr>
          <p:cNvSpPr/>
          <p:nvPr/>
        </p:nvSpPr>
        <p:spPr>
          <a:xfrm>
            <a:off x="7240593" y="4951042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6EAFCB0-7347-4F72-AC04-310C499EB4B8}"/>
              </a:ext>
            </a:extLst>
          </p:cNvPr>
          <p:cNvSpPr txBox="1"/>
          <p:nvPr/>
        </p:nvSpPr>
        <p:spPr>
          <a:xfrm>
            <a:off x="4999010" y="258885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480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0EDCC956-99F8-4A11-9340-5BB47ABC4D40}"/>
              </a:ext>
            </a:extLst>
          </p:cNvPr>
          <p:cNvSpPr txBox="1"/>
          <p:nvPr/>
        </p:nvSpPr>
        <p:spPr>
          <a:xfrm rot="16200000">
            <a:off x="7032815" y="3515640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400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F87028E-4444-46B0-98B3-26C073ED8468}"/>
              </a:ext>
            </a:extLst>
          </p:cNvPr>
          <p:cNvSpPr/>
          <p:nvPr/>
        </p:nvSpPr>
        <p:spPr>
          <a:xfrm>
            <a:off x="6406539" y="3182832"/>
            <a:ext cx="327726" cy="271252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2556664-59DC-4EF5-97A4-94EF47A277D7}"/>
              </a:ext>
            </a:extLst>
          </p:cNvPr>
          <p:cNvSpPr txBox="1"/>
          <p:nvPr/>
        </p:nvSpPr>
        <p:spPr>
          <a:xfrm>
            <a:off x="6389906" y="3011976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480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87FDEBC-C04F-4700-9FF3-BC603AAABE03}"/>
              </a:ext>
            </a:extLst>
          </p:cNvPr>
          <p:cNvSpPr txBox="1"/>
          <p:nvPr/>
        </p:nvSpPr>
        <p:spPr>
          <a:xfrm rot="16200000">
            <a:off x="6153180" y="3210736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400</a:t>
            </a:r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A09798E4-0A99-4561-94AA-838EC987EDAF}"/>
              </a:ext>
            </a:extLst>
          </p:cNvPr>
          <p:cNvSpPr/>
          <p:nvPr/>
        </p:nvSpPr>
        <p:spPr>
          <a:xfrm flipH="1">
            <a:off x="3025025" y="3182831"/>
            <a:ext cx="327726" cy="271252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119A2D4-668C-4E41-814F-D8962B099B71}"/>
              </a:ext>
            </a:extLst>
          </p:cNvPr>
          <p:cNvSpPr txBox="1"/>
          <p:nvPr/>
        </p:nvSpPr>
        <p:spPr>
          <a:xfrm>
            <a:off x="3038671" y="2995182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480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2C0A68B8-2AB3-4085-9C00-2CBBFE175845}"/>
              </a:ext>
            </a:extLst>
          </p:cNvPr>
          <p:cNvSpPr txBox="1"/>
          <p:nvPr/>
        </p:nvSpPr>
        <p:spPr>
          <a:xfrm rot="16200000">
            <a:off x="3274119" y="3228114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400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4BBFECE-D99B-4CF4-9CF3-CCADB66D0AEE}"/>
              </a:ext>
            </a:extLst>
          </p:cNvPr>
          <p:cNvSpPr txBox="1"/>
          <p:nvPr/>
        </p:nvSpPr>
        <p:spPr>
          <a:xfrm rot="16200000">
            <a:off x="2228166" y="4223888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400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4F63DAD-1C90-4FB5-B8CB-4A77B07805E5}"/>
              </a:ext>
            </a:extLst>
          </p:cNvPr>
          <p:cNvSpPr txBox="1"/>
          <p:nvPr/>
        </p:nvSpPr>
        <p:spPr>
          <a:xfrm rot="16200000">
            <a:off x="4670490" y="3176972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800</a:t>
            </a: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CD762AD-C1F7-4C22-A448-3D2793E5805D}"/>
              </a:ext>
            </a:extLst>
          </p:cNvPr>
          <p:cNvSpPr/>
          <p:nvPr/>
        </p:nvSpPr>
        <p:spPr>
          <a:xfrm>
            <a:off x="4829577" y="2614411"/>
            <a:ext cx="68688" cy="532327"/>
          </a:xfrm>
          <a:custGeom>
            <a:avLst/>
            <a:gdLst>
              <a:gd name="connsiteX0" fmla="*/ 68688 w 68688"/>
              <a:gd name="connsiteY0" fmla="*/ 0 h 532327"/>
              <a:gd name="connsiteX1" fmla="*/ 0 w 68688"/>
              <a:gd name="connsiteY1" fmla="*/ 532327 h 532327"/>
              <a:gd name="connsiteX2" fmla="*/ 68688 w 68688"/>
              <a:gd name="connsiteY2" fmla="*/ 472226 h 532327"/>
              <a:gd name="connsiteX3" fmla="*/ 68688 w 68688"/>
              <a:gd name="connsiteY3" fmla="*/ 0 h 53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88" h="532327">
                <a:moveTo>
                  <a:pt x="68688" y="0"/>
                </a:moveTo>
                <a:lnTo>
                  <a:pt x="0" y="532327"/>
                </a:lnTo>
                <a:lnTo>
                  <a:pt x="68688" y="472226"/>
                </a:lnTo>
                <a:lnTo>
                  <a:pt x="68688" y="0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7809AFFA-EC60-4C9C-8F21-A6789C74E265}"/>
              </a:ext>
            </a:extLst>
          </p:cNvPr>
          <p:cNvSpPr/>
          <p:nvPr/>
        </p:nvSpPr>
        <p:spPr>
          <a:xfrm flipV="1">
            <a:off x="2411474" y="4450315"/>
            <a:ext cx="68688" cy="532327"/>
          </a:xfrm>
          <a:custGeom>
            <a:avLst/>
            <a:gdLst>
              <a:gd name="connsiteX0" fmla="*/ 68688 w 68688"/>
              <a:gd name="connsiteY0" fmla="*/ 0 h 532327"/>
              <a:gd name="connsiteX1" fmla="*/ 0 w 68688"/>
              <a:gd name="connsiteY1" fmla="*/ 532327 h 532327"/>
              <a:gd name="connsiteX2" fmla="*/ 68688 w 68688"/>
              <a:gd name="connsiteY2" fmla="*/ 472226 h 532327"/>
              <a:gd name="connsiteX3" fmla="*/ 68688 w 68688"/>
              <a:gd name="connsiteY3" fmla="*/ 0 h 53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88" h="532327">
                <a:moveTo>
                  <a:pt x="68688" y="0"/>
                </a:moveTo>
                <a:lnTo>
                  <a:pt x="0" y="532327"/>
                </a:lnTo>
                <a:lnTo>
                  <a:pt x="68688" y="472226"/>
                </a:lnTo>
                <a:lnTo>
                  <a:pt x="68688" y="0"/>
                </a:lnTo>
                <a:close/>
              </a:path>
            </a:pathLst>
          </a:cu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Arrow: Down 94">
            <a:extLst>
              <a:ext uri="{FF2B5EF4-FFF2-40B4-BE49-F238E27FC236}">
                <a16:creationId xmlns:a16="http://schemas.microsoft.com/office/drawing/2014/main" id="{6A702D91-4725-46B6-ADA0-1731B558CD8A}"/>
              </a:ext>
            </a:extLst>
          </p:cNvPr>
          <p:cNvSpPr/>
          <p:nvPr/>
        </p:nvSpPr>
        <p:spPr>
          <a:xfrm>
            <a:off x="7195105" y="5153123"/>
            <a:ext cx="253284" cy="601014"/>
          </a:xfrm>
          <a:prstGeom prst="downArrow">
            <a:avLst>
              <a:gd name="adj1" fmla="val 50000"/>
              <a:gd name="adj2" fmla="val 889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1B6264B-178B-414F-BF51-2DDCDB4AA987}"/>
              </a:ext>
            </a:extLst>
          </p:cNvPr>
          <p:cNvSpPr txBox="1"/>
          <p:nvPr/>
        </p:nvSpPr>
        <p:spPr>
          <a:xfrm>
            <a:off x="7376887" y="552863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400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246F88AE-588F-467B-A496-1084901D1BB5}"/>
              </a:ext>
            </a:extLst>
          </p:cNvPr>
          <p:cNvSpPr/>
          <p:nvPr/>
        </p:nvSpPr>
        <p:spPr>
          <a:xfrm>
            <a:off x="4828542" y="4730537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85850F0-AD07-41DD-9922-071E1ADAE1A7}"/>
              </a:ext>
            </a:extLst>
          </p:cNvPr>
          <p:cNvSpPr/>
          <p:nvPr/>
        </p:nvSpPr>
        <p:spPr>
          <a:xfrm>
            <a:off x="2418418" y="2713581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E6428AE-450E-4B0D-95FF-52E79EE173B0}"/>
              </a:ext>
            </a:extLst>
          </p:cNvPr>
          <p:cNvSpPr/>
          <p:nvPr/>
        </p:nvSpPr>
        <p:spPr>
          <a:xfrm>
            <a:off x="1019561" y="5974064"/>
            <a:ext cx="1270159" cy="283222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5C3186B5-3A58-40ED-9BDC-D944C963FD39}"/>
              </a:ext>
            </a:extLst>
          </p:cNvPr>
          <p:cNvSpPr txBox="1"/>
          <p:nvPr/>
        </p:nvSpPr>
        <p:spPr>
          <a:xfrm>
            <a:off x="1020724" y="5992565"/>
            <a:ext cx="132760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SEI= 480x24 = 11,520 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370F0613-7898-4CE6-9487-9D2AEEEED64E}"/>
              </a:ext>
            </a:extLst>
          </p:cNvPr>
          <p:cNvSpPr txBox="1"/>
          <p:nvPr/>
        </p:nvSpPr>
        <p:spPr>
          <a:xfrm>
            <a:off x="1040529" y="5754137"/>
            <a:ext cx="12282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umnst777 Lt BT" panose="020B0402030504020204" pitchFamily="34" charset="0"/>
              </a:rPr>
              <a:t>Strain energy index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E40F863-4CA1-41FA-850D-19F11676B746}"/>
              </a:ext>
            </a:extLst>
          </p:cNvPr>
          <p:cNvSpPr txBox="1"/>
          <p:nvPr/>
        </p:nvSpPr>
        <p:spPr>
          <a:xfrm>
            <a:off x="387229" y="283525"/>
            <a:ext cx="286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Truss Models – Load Case 1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5D3B948-F659-40AF-8A5C-9B5B190D0839}"/>
              </a:ext>
            </a:extLst>
          </p:cNvPr>
          <p:cNvGrpSpPr/>
          <p:nvPr/>
        </p:nvGrpSpPr>
        <p:grpSpPr>
          <a:xfrm>
            <a:off x="466891" y="5143957"/>
            <a:ext cx="1014608" cy="535497"/>
            <a:chOff x="466891" y="5143957"/>
            <a:chExt cx="1014608" cy="535497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D4EB336-B8FB-46C7-A784-489AA05EA476}"/>
                </a:ext>
              </a:extLst>
            </p:cNvPr>
            <p:cNvSpPr txBox="1"/>
            <p:nvPr/>
          </p:nvSpPr>
          <p:spPr>
            <a:xfrm>
              <a:off x="466891" y="5143957"/>
              <a:ext cx="856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3838FE"/>
                  </a:solidFill>
                </a:rPr>
                <a:t>Explain</a:t>
              </a: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9BA63F4-D0E1-490B-ACFC-C1027AEEE47C}"/>
                </a:ext>
              </a:extLst>
            </p:cNvPr>
            <p:cNvCxnSpPr/>
            <p:nvPr/>
          </p:nvCxnSpPr>
          <p:spPr>
            <a:xfrm>
              <a:off x="1257381" y="5438606"/>
              <a:ext cx="224118" cy="240848"/>
            </a:xfrm>
            <a:prstGeom prst="straightConnector1">
              <a:avLst/>
            </a:prstGeom>
            <a:ln w="25400">
              <a:solidFill>
                <a:srgbClr val="3838FE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7003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F66116-BE24-4C79-8961-E00745904D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680" y="1796395"/>
            <a:ext cx="7948164" cy="360695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34E32D4-3394-4DD3-BC40-F1680DE905D5}"/>
              </a:ext>
            </a:extLst>
          </p:cNvPr>
          <p:cNvCxnSpPr/>
          <p:nvPr/>
        </p:nvCxnSpPr>
        <p:spPr>
          <a:xfrm flipH="1">
            <a:off x="7321826" y="4008783"/>
            <a:ext cx="1510748" cy="801756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2EB7D0-ADB1-4695-8CF3-10032F9A2732}"/>
              </a:ext>
            </a:extLst>
          </p:cNvPr>
          <p:cNvCxnSpPr>
            <a:cxnSpLocks/>
          </p:cNvCxnSpPr>
          <p:nvPr/>
        </p:nvCxnSpPr>
        <p:spPr>
          <a:xfrm flipH="1">
            <a:off x="4870175" y="4008783"/>
            <a:ext cx="2451651" cy="801756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EFE3233-9693-443D-827D-D8DD2E1360CD}"/>
              </a:ext>
            </a:extLst>
          </p:cNvPr>
          <p:cNvCxnSpPr>
            <a:cxnSpLocks/>
          </p:cNvCxnSpPr>
          <p:nvPr/>
        </p:nvCxnSpPr>
        <p:spPr>
          <a:xfrm>
            <a:off x="2494208" y="4008783"/>
            <a:ext cx="2408350" cy="801756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F5D4AB2-A502-4C95-9F81-F05CDAD05433}"/>
              </a:ext>
            </a:extLst>
          </p:cNvPr>
          <p:cNvCxnSpPr>
            <a:cxnSpLocks/>
          </p:cNvCxnSpPr>
          <p:nvPr/>
        </p:nvCxnSpPr>
        <p:spPr>
          <a:xfrm flipH="1">
            <a:off x="4902558" y="4810539"/>
            <a:ext cx="2419268" cy="0"/>
          </a:xfrm>
          <a:prstGeom prst="line">
            <a:avLst/>
          </a:prstGeom>
          <a:ln w="101600">
            <a:solidFill>
              <a:schemeClr val="accent1"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5285F09-805C-48D7-B9DF-38EFBC01A034}"/>
              </a:ext>
            </a:extLst>
          </p:cNvPr>
          <p:cNvCxnSpPr>
            <a:cxnSpLocks/>
          </p:cNvCxnSpPr>
          <p:nvPr/>
        </p:nvCxnSpPr>
        <p:spPr>
          <a:xfrm>
            <a:off x="2478017" y="4000196"/>
            <a:ext cx="6354557" cy="1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479FEDB-08CB-41AA-AAF3-270E504EE134}"/>
              </a:ext>
            </a:extLst>
          </p:cNvPr>
          <p:cNvCxnSpPr>
            <a:cxnSpLocks/>
          </p:cNvCxnSpPr>
          <p:nvPr/>
        </p:nvCxnSpPr>
        <p:spPr>
          <a:xfrm flipV="1">
            <a:off x="8832574" y="3985312"/>
            <a:ext cx="0" cy="1024571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735F683-0ABD-4C1A-B7B8-875C3718E9FE}"/>
              </a:ext>
            </a:extLst>
          </p:cNvPr>
          <p:cNvCxnSpPr>
            <a:cxnSpLocks/>
          </p:cNvCxnSpPr>
          <p:nvPr/>
        </p:nvCxnSpPr>
        <p:spPr>
          <a:xfrm flipV="1">
            <a:off x="7321826" y="3971081"/>
            <a:ext cx="0" cy="839458"/>
          </a:xfrm>
          <a:prstGeom prst="line">
            <a:avLst/>
          </a:prstGeom>
          <a:ln w="101600">
            <a:solidFill>
              <a:srgbClr val="FF000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A0632C74-ED3C-4F47-9A94-CE770474BC52}"/>
              </a:ext>
            </a:extLst>
          </p:cNvPr>
          <p:cNvSpPr txBox="1"/>
          <p:nvPr/>
        </p:nvSpPr>
        <p:spPr>
          <a:xfrm rot="16200000">
            <a:off x="8554136" y="4386562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26D5375-2E25-4E8A-ACED-DFB552AC37D6}"/>
              </a:ext>
            </a:extLst>
          </p:cNvPr>
          <p:cNvSpPr txBox="1"/>
          <p:nvPr/>
        </p:nvSpPr>
        <p:spPr>
          <a:xfrm>
            <a:off x="7441561" y="4558635"/>
            <a:ext cx="35618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8 : 15</a:t>
            </a:r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5010B81D-AD47-4F8D-A4A9-3E8C6F2674FA}"/>
              </a:ext>
            </a:extLst>
          </p:cNvPr>
          <p:cNvSpPr/>
          <p:nvPr/>
        </p:nvSpPr>
        <p:spPr>
          <a:xfrm>
            <a:off x="7942311" y="4251483"/>
            <a:ext cx="327726" cy="180295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838062-6D1D-4A26-9C5B-228239A159F6}"/>
              </a:ext>
            </a:extLst>
          </p:cNvPr>
          <p:cNvSpPr txBox="1"/>
          <p:nvPr/>
        </p:nvSpPr>
        <p:spPr>
          <a:xfrm rot="16200000">
            <a:off x="7712388" y="423833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847F9F75-D100-4AFD-B515-9385B6A31ED0}"/>
              </a:ext>
            </a:extLst>
          </p:cNvPr>
          <p:cNvSpPr/>
          <p:nvPr/>
        </p:nvSpPr>
        <p:spPr>
          <a:xfrm>
            <a:off x="7240593" y="4732099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631CC14-DC82-46EB-973B-E1CFFF1E1422}"/>
              </a:ext>
            </a:extLst>
          </p:cNvPr>
          <p:cNvSpPr/>
          <p:nvPr/>
        </p:nvSpPr>
        <p:spPr>
          <a:xfrm>
            <a:off x="8756008" y="4927349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CDFA885-78D6-49FB-9EE3-1157B3609E8F}"/>
              </a:ext>
            </a:extLst>
          </p:cNvPr>
          <p:cNvSpPr txBox="1"/>
          <p:nvPr/>
        </p:nvSpPr>
        <p:spPr>
          <a:xfrm>
            <a:off x="7887041" y="4080627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487.5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EF67E5EC-7AEB-41BE-8269-02769CE1902C}"/>
              </a:ext>
            </a:extLst>
          </p:cNvPr>
          <p:cNvSpPr/>
          <p:nvPr/>
        </p:nvSpPr>
        <p:spPr>
          <a:xfrm>
            <a:off x="8756008" y="3917592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E89842A-FBFC-4A1F-BC10-08D55DB943D5}"/>
              </a:ext>
            </a:extLst>
          </p:cNvPr>
          <p:cNvSpPr/>
          <p:nvPr/>
        </p:nvSpPr>
        <p:spPr>
          <a:xfrm>
            <a:off x="7240593" y="3927097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57409A1-7A29-47D6-B328-E7C66A1F992B}"/>
              </a:ext>
            </a:extLst>
          </p:cNvPr>
          <p:cNvCxnSpPr>
            <a:cxnSpLocks/>
          </p:cNvCxnSpPr>
          <p:nvPr/>
        </p:nvCxnSpPr>
        <p:spPr>
          <a:xfrm flipV="1">
            <a:off x="4899921" y="2614412"/>
            <a:ext cx="6930" cy="2395471"/>
          </a:xfrm>
          <a:prstGeom prst="line">
            <a:avLst/>
          </a:prstGeom>
          <a:ln w="38100">
            <a:solidFill>
              <a:schemeClr val="tx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41B7AF4-8D30-48A8-88B6-F95C18FAB007}"/>
              </a:ext>
            </a:extLst>
          </p:cNvPr>
          <p:cNvCxnSpPr>
            <a:cxnSpLocks/>
          </p:cNvCxnSpPr>
          <p:nvPr/>
        </p:nvCxnSpPr>
        <p:spPr>
          <a:xfrm flipV="1">
            <a:off x="2486049" y="2614411"/>
            <a:ext cx="6930" cy="2395471"/>
          </a:xfrm>
          <a:prstGeom prst="line">
            <a:avLst/>
          </a:prstGeom>
          <a:ln w="38100">
            <a:solidFill>
              <a:schemeClr val="tx1">
                <a:alpha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C14F6659-8AB3-417B-BE6F-61F7859A2EB2}"/>
              </a:ext>
            </a:extLst>
          </p:cNvPr>
          <p:cNvSpPr/>
          <p:nvPr/>
        </p:nvSpPr>
        <p:spPr>
          <a:xfrm>
            <a:off x="2413636" y="3929524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7156B9D-680F-4902-8956-820D9A39574C}"/>
              </a:ext>
            </a:extLst>
          </p:cNvPr>
          <p:cNvSpPr/>
          <p:nvPr/>
        </p:nvSpPr>
        <p:spPr>
          <a:xfrm>
            <a:off x="4828870" y="4732099"/>
            <a:ext cx="150254" cy="1502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B802AB-B206-4097-90BA-2ACB96A2068F}"/>
              </a:ext>
            </a:extLst>
          </p:cNvPr>
          <p:cNvSpPr txBox="1"/>
          <p:nvPr/>
        </p:nvSpPr>
        <p:spPr>
          <a:xfrm>
            <a:off x="7869828" y="3795902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487.5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850CC94-3695-4547-B4A1-42EDBA3CB1CE}"/>
              </a:ext>
            </a:extLst>
          </p:cNvPr>
          <p:cNvSpPr txBox="1"/>
          <p:nvPr/>
        </p:nvSpPr>
        <p:spPr>
          <a:xfrm>
            <a:off x="5241876" y="4515174"/>
            <a:ext cx="3353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1  : 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2C0B48-7CD8-4E81-A221-F255EFC394D3}"/>
              </a:ext>
            </a:extLst>
          </p:cNvPr>
          <p:cNvSpPr txBox="1"/>
          <p:nvPr/>
        </p:nvSpPr>
        <p:spPr>
          <a:xfrm>
            <a:off x="4170841" y="4521367"/>
            <a:ext cx="33534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i="1" dirty="0"/>
              <a:t>1  : 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83BF052-71EC-416C-A574-4D2D6EA0A611}"/>
              </a:ext>
            </a:extLst>
          </p:cNvPr>
          <p:cNvSpPr txBox="1"/>
          <p:nvPr/>
        </p:nvSpPr>
        <p:spPr>
          <a:xfrm rot="16200000">
            <a:off x="7032410" y="432818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4B25F17-3811-4149-823C-85A3BF183ED6}"/>
              </a:ext>
            </a:extLst>
          </p:cNvPr>
          <p:cNvSpPr/>
          <p:nvPr/>
        </p:nvSpPr>
        <p:spPr>
          <a:xfrm>
            <a:off x="5935897" y="4234542"/>
            <a:ext cx="531764" cy="180295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E352D2B-5639-4709-AD0C-81F7FE3C3958}"/>
              </a:ext>
            </a:extLst>
          </p:cNvPr>
          <p:cNvSpPr txBox="1"/>
          <p:nvPr/>
        </p:nvSpPr>
        <p:spPr>
          <a:xfrm rot="16200000">
            <a:off x="5705974" y="4208515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260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5CB364A-BE76-4776-B210-1D5521EE9227}"/>
              </a:ext>
            </a:extLst>
          </p:cNvPr>
          <p:cNvSpPr txBox="1"/>
          <p:nvPr/>
        </p:nvSpPr>
        <p:spPr>
          <a:xfrm>
            <a:off x="5985589" y="4057732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780</a:t>
            </a: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8411E61-FFA5-4751-B431-2862CA67F066}"/>
              </a:ext>
            </a:extLst>
          </p:cNvPr>
          <p:cNvSpPr/>
          <p:nvPr/>
        </p:nvSpPr>
        <p:spPr>
          <a:xfrm flipH="1">
            <a:off x="3310138" y="4229366"/>
            <a:ext cx="531764" cy="180295"/>
          </a:xfrm>
          <a:custGeom>
            <a:avLst/>
            <a:gdLst>
              <a:gd name="connsiteX0" fmla="*/ 326265 w 326265"/>
              <a:gd name="connsiteY0" fmla="*/ 0 h 193183"/>
              <a:gd name="connsiteX1" fmla="*/ 0 w 326265"/>
              <a:gd name="connsiteY1" fmla="*/ 4293 h 193183"/>
              <a:gd name="connsiteX2" fmla="*/ 0 w 326265"/>
              <a:gd name="connsiteY2" fmla="*/ 193183 h 193183"/>
              <a:gd name="connsiteX0" fmla="*/ 328313 w 328313"/>
              <a:gd name="connsiteY0" fmla="*/ 0 h 193183"/>
              <a:gd name="connsiteX1" fmla="*/ 0 w 328313"/>
              <a:gd name="connsiteY1" fmla="*/ 8204 h 193183"/>
              <a:gd name="connsiteX2" fmla="*/ 2048 w 328313"/>
              <a:gd name="connsiteY2" fmla="*/ 193183 h 193183"/>
              <a:gd name="connsiteX0" fmla="*/ 329132 w 329132"/>
              <a:gd name="connsiteY0" fmla="*/ 9 h 184979"/>
              <a:gd name="connsiteX1" fmla="*/ 0 w 329132"/>
              <a:gd name="connsiteY1" fmla="*/ 0 h 184979"/>
              <a:gd name="connsiteX2" fmla="*/ 2048 w 329132"/>
              <a:gd name="connsiteY2" fmla="*/ 184979 h 184979"/>
              <a:gd name="connsiteX0" fmla="*/ 327084 w 327084"/>
              <a:gd name="connsiteY0" fmla="*/ 0 h 184970"/>
              <a:gd name="connsiteX1" fmla="*/ 409 w 327084"/>
              <a:gd name="connsiteY1" fmla="*/ 382 h 184970"/>
              <a:gd name="connsiteX2" fmla="*/ 0 w 327084"/>
              <a:gd name="connsiteY2" fmla="*/ 184970 h 184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084" h="184970">
                <a:moveTo>
                  <a:pt x="327084" y="0"/>
                </a:moveTo>
                <a:lnTo>
                  <a:pt x="409" y="382"/>
                </a:lnTo>
                <a:cubicBezTo>
                  <a:pt x="409" y="63345"/>
                  <a:pt x="0" y="122007"/>
                  <a:pt x="0" y="184970"/>
                </a:cubicBez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F31D0E0-34D7-43ED-9286-475EFAC4706D}"/>
              </a:ext>
            </a:extLst>
          </p:cNvPr>
          <p:cNvSpPr txBox="1"/>
          <p:nvPr/>
        </p:nvSpPr>
        <p:spPr>
          <a:xfrm rot="16200000">
            <a:off x="3724880" y="4191343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422.5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75ECD8-FDCF-4A17-8411-36E9912724EB}"/>
              </a:ext>
            </a:extLst>
          </p:cNvPr>
          <p:cNvSpPr txBox="1"/>
          <p:nvPr/>
        </p:nvSpPr>
        <p:spPr>
          <a:xfrm>
            <a:off x="3372791" y="4060103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1267.5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3084D91-41DB-4BA9-8A2C-1E7770B81086}"/>
              </a:ext>
            </a:extLst>
          </p:cNvPr>
          <p:cNvSpPr txBox="1"/>
          <p:nvPr/>
        </p:nvSpPr>
        <p:spPr>
          <a:xfrm rot="16200000">
            <a:off x="2201594" y="4157847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422.5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65B6032-6010-4F13-B99B-9546D03079CE}"/>
              </a:ext>
            </a:extLst>
          </p:cNvPr>
          <p:cNvSpPr txBox="1"/>
          <p:nvPr/>
        </p:nvSpPr>
        <p:spPr>
          <a:xfrm>
            <a:off x="5042722" y="3794620"/>
            <a:ext cx="4667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1267.5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725E451-F731-49F2-9D62-400FF57B614B}"/>
              </a:ext>
            </a:extLst>
          </p:cNvPr>
          <p:cNvSpPr txBox="1"/>
          <p:nvPr/>
        </p:nvSpPr>
        <p:spPr>
          <a:xfrm>
            <a:off x="5904443" y="4820854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487.5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FF3720FE-BA86-4BBE-8279-98269DA96AD5}"/>
              </a:ext>
            </a:extLst>
          </p:cNvPr>
          <p:cNvSpPr txBox="1"/>
          <p:nvPr/>
        </p:nvSpPr>
        <p:spPr>
          <a:xfrm>
            <a:off x="4164952" y="4365596"/>
            <a:ext cx="3834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 : H</a:t>
            </a:r>
          </a:p>
        </p:txBody>
      </p:sp>
      <p:sp>
        <p:nvSpPr>
          <p:cNvPr id="70" name="Arrow: Down 69">
            <a:extLst>
              <a:ext uri="{FF2B5EF4-FFF2-40B4-BE49-F238E27FC236}">
                <a16:creationId xmlns:a16="http://schemas.microsoft.com/office/drawing/2014/main" id="{4AC975EE-82E0-45D8-B25E-08A7BF7B759D}"/>
              </a:ext>
            </a:extLst>
          </p:cNvPr>
          <p:cNvSpPr/>
          <p:nvPr/>
        </p:nvSpPr>
        <p:spPr>
          <a:xfrm>
            <a:off x="8701948" y="5153123"/>
            <a:ext cx="253284" cy="601014"/>
          </a:xfrm>
          <a:prstGeom prst="downArrow">
            <a:avLst>
              <a:gd name="adj1" fmla="val 50000"/>
              <a:gd name="adj2" fmla="val 8898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A18016E-1C55-4AD3-BA6F-CD03D5E85374}"/>
              </a:ext>
            </a:extLst>
          </p:cNvPr>
          <p:cNvSpPr txBox="1"/>
          <p:nvPr/>
        </p:nvSpPr>
        <p:spPr>
          <a:xfrm>
            <a:off x="8883730" y="5528633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260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2EB57BDA-F196-4704-821F-F3CE5A617193}"/>
              </a:ext>
            </a:extLst>
          </p:cNvPr>
          <p:cNvSpPr txBox="1"/>
          <p:nvPr/>
        </p:nvSpPr>
        <p:spPr>
          <a:xfrm rot="16200000">
            <a:off x="4621121" y="3199582"/>
            <a:ext cx="4154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b="1" dirty="0"/>
              <a:t>682.5</a:t>
            </a: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C54F7A9-21E8-4297-AF23-4A86BA6DCE0A}"/>
              </a:ext>
            </a:extLst>
          </p:cNvPr>
          <p:cNvSpPr/>
          <p:nvPr/>
        </p:nvSpPr>
        <p:spPr>
          <a:xfrm>
            <a:off x="4829577" y="2614411"/>
            <a:ext cx="68688" cy="532327"/>
          </a:xfrm>
          <a:custGeom>
            <a:avLst/>
            <a:gdLst>
              <a:gd name="connsiteX0" fmla="*/ 68688 w 68688"/>
              <a:gd name="connsiteY0" fmla="*/ 0 h 532327"/>
              <a:gd name="connsiteX1" fmla="*/ 0 w 68688"/>
              <a:gd name="connsiteY1" fmla="*/ 532327 h 532327"/>
              <a:gd name="connsiteX2" fmla="*/ 68688 w 68688"/>
              <a:gd name="connsiteY2" fmla="*/ 472226 h 532327"/>
              <a:gd name="connsiteX3" fmla="*/ 68688 w 68688"/>
              <a:gd name="connsiteY3" fmla="*/ 0 h 53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88" h="532327">
                <a:moveTo>
                  <a:pt x="68688" y="0"/>
                </a:moveTo>
                <a:lnTo>
                  <a:pt x="0" y="532327"/>
                </a:lnTo>
                <a:lnTo>
                  <a:pt x="68688" y="472226"/>
                </a:lnTo>
                <a:lnTo>
                  <a:pt x="68688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FCA5A5A-6EED-4F96-BB08-156BEDED0913}"/>
              </a:ext>
            </a:extLst>
          </p:cNvPr>
          <p:cNvSpPr/>
          <p:nvPr/>
        </p:nvSpPr>
        <p:spPr>
          <a:xfrm flipV="1">
            <a:off x="2417928" y="4484157"/>
            <a:ext cx="68688" cy="532327"/>
          </a:xfrm>
          <a:custGeom>
            <a:avLst/>
            <a:gdLst>
              <a:gd name="connsiteX0" fmla="*/ 68688 w 68688"/>
              <a:gd name="connsiteY0" fmla="*/ 0 h 532327"/>
              <a:gd name="connsiteX1" fmla="*/ 0 w 68688"/>
              <a:gd name="connsiteY1" fmla="*/ 532327 h 532327"/>
              <a:gd name="connsiteX2" fmla="*/ 68688 w 68688"/>
              <a:gd name="connsiteY2" fmla="*/ 472226 h 532327"/>
              <a:gd name="connsiteX3" fmla="*/ 68688 w 68688"/>
              <a:gd name="connsiteY3" fmla="*/ 0 h 532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688" h="532327">
                <a:moveTo>
                  <a:pt x="68688" y="0"/>
                </a:moveTo>
                <a:lnTo>
                  <a:pt x="0" y="532327"/>
                </a:lnTo>
                <a:lnTo>
                  <a:pt x="68688" y="472226"/>
                </a:lnTo>
                <a:lnTo>
                  <a:pt x="68688" y="0"/>
                </a:lnTo>
                <a:close/>
              </a:path>
            </a:pathLst>
          </a:cu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36882A0C-5961-47A0-9EBD-DC40095F578E}"/>
              </a:ext>
            </a:extLst>
          </p:cNvPr>
          <p:cNvSpPr/>
          <p:nvPr/>
        </p:nvSpPr>
        <p:spPr>
          <a:xfrm>
            <a:off x="1019561" y="5974064"/>
            <a:ext cx="2924642" cy="283222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3AC8667-2208-4ADB-9F43-3B8CF7B370B4}"/>
              </a:ext>
            </a:extLst>
          </p:cNvPr>
          <p:cNvSpPr txBox="1"/>
          <p:nvPr/>
        </p:nvSpPr>
        <p:spPr>
          <a:xfrm>
            <a:off x="1020724" y="5992565"/>
            <a:ext cx="30091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SEI= 1267.5x24 + 487.5x7.5 + 260x4 + 260x5 = 36,416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88E639E-D37A-4E40-BAE6-9058DC4348F5}"/>
              </a:ext>
            </a:extLst>
          </p:cNvPr>
          <p:cNvSpPr txBox="1"/>
          <p:nvPr/>
        </p:nvSpPr>
        <p:spPr>
          <a:xfrm>
            <a:off x="387229" y="283525"/>
            <a:ext cx="286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umnst777 Lt BT" panose="020B0402030504020204" pitchFamily="34" charset="0"/>
              </a:rPr>
              <a:t>Truss Models – Load Case 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54302D-1DC3-4AC7-9945-07AEA1B33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6671" y="5692658"/>
            <a:ext cx="3613336" cy="54612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A7BECF-4801-4324-91B5-1FD164295CBC}"/>
              </a:ext>
            </a:extLst>
          </p:cNvPr>
          <p:cNvSpPr/>
          <p:nvPr/>
        </p:nvSpPr>
        <p:spPr>
          <a:xfrm>
            <a:off x="4356671" y="5682828"/>
            <a:ext cx="3632716" cy="555958"/>
          </a:xfrm>
          <a:prstGeom prst="rect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C2F9EC-8BD9-4EBB-B9B4-D6C755CADF5C}"/>
              </a:ext>
            </a:extLst>
          </p:cNvPr>
          <p:cNvSpPr txBox="1"/>
          <p:nvPr/>
        </p:nvSpPr>
        <p:spPr>
          <a:xfrm>
            <a:off x="5862904" y="4470062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838FE"/>
                </a:solidFill>
              </a:rPr>
              <a:t>18.4</a:t>
            </a:r>
            <a:r>
              <a:rPr lang="en-US" sz="1400" baseline="30000" dirty="0">
                <a:solidFill>
                  <a:srgbClr val="3838FE"/>
                </a:solidFill>
              </a:rPr>
              <a:t>o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34B77EE-D0F1-478A-81B6-52B9FD52BEF9}"/>
              </a:ext>
            </a:extLst>
          </p:cNvPr>
          <p:cNvSpPr txBox="1"/>
          <p:nvPr/>
        </p:nvSpPr>
        <p:spPr>
          <a:xfrm>
            <a:off x="3662162" y="4555015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838FE"/>
                </a:solidFill>
              </a:rPr>
              <a:t>18.4</a:t>
            </a:r>
            <a:r>
              <a:rPr lang="en-US" sz="1400" baseline="30000" dirty="0">
                <a:solidFill>
                  <a:srgbClr val="3838FE"/>
                </a:solidFill>
              </a:rPr>
              <a:t>o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084EB19-FD95-45B3-8742-7D43ECC5175A}"/>
              </a:ext>
            </a:extLst>
          </p:cNvPr>
          <p:cNvSpPr txBox="1"/>
          <p:nvPr/>
        </p:nvSpPr>
        <p:spPr>
          <a:xfrm>
            <a:off x="7881665" y="4545951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3838FE"/>
                </a:solidFill>
              </a:rPr>
              <a:t>28.1</a:t>
            </a:r>
            <a:r>
              <a:rPr lang="en-US" sz="1400" baseline="30000" dirty="0">
                <a:solidFill>
                  <a:srgbClr val="3838FE"/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560842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47905141855D440820BDCCAE58147DA" ma:contentTypeVersion="4" ma:contentTypeDescription="Create a new document." ma:contentTypeScope="" ma:versionID="24e300a9f6748f61e6a4870186c3e845">
  <xsd:schema xmlns:xsd="http://www.w3.org/2001/XMLSchema" xmlns:xs="http://www.w3.org/2001/XMLSchema" xmlns:p="http://schemas.microsoft.com/office/2006/metadata/properties" xmlns:ns3="42d44cfc-c6b9-44ed-b03b-951ca296aaf5" targetNamespace="http://schemas.microsoft.com/office/2006/metadata/properties" ma:root="true" ma:fieldsID="bf1bddd0e77099f29cf84ff2085ab821" ns3:_="">
    <xsd:import namespace="42d44cfc-c6b9-44ed-b03b-951ca296aaf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d44cfc-c6b9-44ed-b03b-951ca296aa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CF5F838-DCFD-44E1-9CE0-6658788984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d44cfc-c6b9-44ed-b03b-951ca296aa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CA45BBA-4A2C-4EB4-B167-9BD28CC8E76A}">
  <ds:schemaRefs>
    <ds:schemaRef ds:uri="http://purl.org/dc/terms/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42d44cfc-c6b9-44ed-b03b-951ca296aaf5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0D419F2-1B33-4502-9BF7-3D047A6C683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34494</TotalTime>
  <Words>1276</Words>
  <Application>Microsoft Office PowerPoint</Application>
  <PresentationFormat>Widescreen</PresentationFormat>
  <Paragraphs>411</Paragraphs>
  <Slides>33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HelveticaLTStd-Bold</vt:lpstr>
      <vt:lpstr>Humanst521 Lt BT</vt:lpstr>
      <vt:lpstr>Humnst777 Lt BT</vt:lpstr>
      <vt:lpstr>Arial</vt:lpstr>
      <vt:lpstr>Brush Script MT</vt:lpstr>
      <vt:lpstr>Calibri</vt:lpstr>
      <vt:lpstr>Calibri Light</vt:lpstr>
      <vt:lpstr>Viner Hand ITC</vt:lpstr>
      <vt:lpstr>Office Theme</vt:lpstr>
      <vt:lpstr>Equation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Restrepo, Jose</dc:creator>
  <cp:lastModifiedBy>Louis Lin</cp:lastModifiedBy>
  <cp:revision>506</cp:revision>
  <dcterms:created xsi:type="dcterms:W3CDTF">2021-01-03T00:22:47Z</dcterms:created>
  <dcterms:modified xsi:type="dcterms:W3CDTF">2021-03-09T18:03:37Z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0x010100647905141855D440820BDCCAE58147DA</vt:lpwstr>
  </property>
</Properties>
</file>